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40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41.xml" ContentType="application/vnd.openxmlformats-officedocument.presentationml.notesSlid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3"/>
  </p:notesMasterIdLst>
  <p:sldIdLst>
    <p:sldId id="327" r:id="rId2"/>
    <p:sldId id="268" r:id="rId3"/>
    <p:sldId id="269" r:id="rId4"/>
    <p:sldId id="371" r:id="rId5"/>
    <p:sldId id="375" r:id="rId6"/>
    <p:sldId id="383" r:id="rId7"/>
    <p:sldId id="384" r:id="rId8"/>
    <p:sldId id="385" r:id="rId9"/>
    <p:sldId id="392" r:id="rId10"/>
    <p:sldId id="393" r:id="rId11"/>
    <p:sldId id="373" r:id="rId12"/>
    <p:sldId id="391" r:id="rId13"/>
    <p:sldId id="394" r:id="rId14"/>
    <p:sldId id="413" r:id="rId15"/>
    <p:sldId id="409" r:id="rId16"/>
    <p:sldId id="412" r:id="rId17"/>
    <p:sldId id="410" r:id="rId18"/>
    <p:sldId id="401" r:id="rId19"/>
    <p:sldId id="408" r:id="rId20"/>
    <p:sldId id="377" r:id="rId21"/>
    <p:sldId id="402" r:id="rId22"/>
    <p:sldId id="407" r:id="rId23"/>
    <p:sldId id="403" r:id="rId24"/>
    <p:sldId id="404" r:id="rId25"/>
    <p:sldId id="415" r:id="rId26"/>
    <p:sldId id="416" r:id="rId27"/>
    <p:sldId id="406" r:id="rId28"/>
    <p:sldId id="397" r:id="rId29"/>
    <p:sldId id="374" r:id="rId30"/>
    <p:sldId id="396" r:id="rId31"/>
    <p:sldId id="390" r:id="rId32"/>
    <p:sldId id="395" r:id="rId33"/>
    <p:sldId id="388" r:id="rId34"/>
    <p:sldId id="387" r:id="rId35"/>
    <p:sldId id="381" r:id="rId36"/>
    <p:sldId id="359" r:id="rId37"/>
    <p:sldId id="286" r:id="rId38"/>
    <p:sldId id="363" r:id="rId39"/>
    <p:sldId id="360" r:id="rId40"/>
    <p:sldId id="361" r:id="rId41"/>
    <p:sldId id="362" r:id="rId42"/>
    <p:sldId id="357" r:id="rId43"/>
    <p:sldId id="334" r:id="rId44"/>
    <p:sldId id="417" r:id="rId45"/>
    <p:sldId id="339" r:id="rId46"/>
    <p:sldId id="335" r:id="rId47"/>
    <p:sldId id="333" r:id="rId48"/>
    <p:sldId id="332" r:id="rId49"/>
    <p:sldId id="330" r:id="rId50"/>
    <p:sldId id="328" r:id="rId51"/>
    <p:sldId id="414" r:id="rId52"/>
  </p:sldIdLst>
  <p:sldSz cx="9906000" cy="6858000" type="A4"/>
  <p:notesSz cx="6858000" cy="99790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327"/>
            <p14:sldId id="268"/>
            <p14:sldId id="269"/>
            <p14:sldId id="371"/>
            <p14:sldId id="375"/>
            <p14:sldId id="383"/>
            <p14:sldId id="384"/>
            <p14:sldId id="385"/>
            <p14:sldId id="392"/>
            <p14:sldId id="393"/>
            <p14:sldId id="373"/>
            <p14:sldId id="391"/>
            <p14:sldId id="394"/>
            <p14:sldId id="413"/>
            <p14:sldId id="409"/>
            <p14:sldId id="412"/>
            <p14:sldId id="410"/>
            <p14:sldId id="401"/>
            <p14:sldId id="408"/>
            <p14:sldId id="377"/>
            <p14:sldId id="402"/>
            <p14:sldId id="407"/>
            <p14:sldId id="403"/>
            <p14:sldId id="404"/>
            <p14:sldId id="415"/>
            <p14:sldId id="416"/>
            <p14:sldId id="406"/>
            <p14:sldId id="397"/>
            <p14:sldId id="374"/>
            <p14:sldId id="396"/>
            <p14:sldId id="390"/>
            <p14:sldId id="395"/>
            <p14:sldId id="388"/>
            <p14:sldId id="387"/>
            <p14:sldId id="381"/>
            <p14:sldId id="359"/>
            <p14:sldId id="286"/>
            <p14:sldId id="363"/>
            <p14:sldId id="360"/>
            <p14:sldId id="361"/>
            <p14:sldId id="362"/>
            <p14:sldId id="357"/>
            <p14:sldId id="334"/>
            <p14:sldId id="417"/>
            <p14:sldId id="339"/>
            <p14:sldId id="335"/>
            <p14:sldId id="333"/>
            <p14:sldId id="332"/>
            <p14:sldId id="330"/>
            <p14:sldId id="328"/>
            <p14:sldId id="4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56A0"/>
    <a:srgbClr val="F1F1F1"/>
    <a:srgbClr val="D1D1D1"/>
    <a:srgbClr val="3333CC"/>
    <a:srgbClr val="B1C1E4"/>
    <a:srgbClr val="B9B9B9"/>
    <a:srgbClr val="A6A6A6"/>
    <a:srgbClr val="595959"/>
    <a:srgbClr val="FBFBFB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0" autoAdjust="0"/>
    <p:restoredTop sz="94125" autoAdjust="0"/>
  </p:normalViewPr>
  <p:slideViewPr>
    <p:cSldViewPr snapToGrid="0">
      <p:cViewPr varScale="1">
        <p:scale>
          <a:sx n="107" d="100"/>
          <a:sy n="107" d="100"/>
        </p:scale>
        <p:origin x="1374" y="10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850039391194496"/>
          <c:y val="9.0156754660335875E-2"/>
          <c:w val="0.26130368841143758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36-F044-9683-AF306EA15244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36-F044-9683-AF306EA15244}"/>
              </c:ext>
            </c:extLst>
          </c:dPt>
          <c:dPt>
            <c:idx val="2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536-F044-9683-AF306EA15244}"/>
              </c:ext>
            </c:extLst>
          </c:dPt>
          <c:dLbls>
            <c:dLbl>
              <c:idx val="2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58,2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536-F044-9683-AF306EA152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прочие</c:v>
                </c:pt>
                <c:pt idx="1">
                  <c:v>добыча полезных ископаемых</c:v>
                </c:pt>
                <c:pt idx="2">
                  <c:v>обрабатывающее производство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0.34300000000000003</c:v>
                </c:pt>
                <c:pt idx="1">
                  <c:v>7.4999999999999997E-2</c:v>
                </c:pt>
                <c:pt idx="2">
                  <c:v>0.58199999999999996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536-F044-9683-AF306EA152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923453711"/>
        <c:axId val="1217394272"/>
      </c:barChart>
      <c:catAx>
        <c:axId val="923453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7394272"/>
        <c:crosses val="autoZero"/>
        <c:auto val="1"/>
        <c:lblAlgn val="ctr"/>
        <c:lblOffset val="100"/>
        <c:noMultiLvlLbl val="0"/>
      </c:catAx>
      <c:valAx>
        <c:axId val="1217394272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92345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2939698673847289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E7-8647-B230-7DCE5B9EB0F1}"/>
                </c:ext>
              </c:extLst>
            </c:dLbl>
            <c:dLbl>
              <c:idx val="1"/>
              <c:layout>
                <c:manualLayout>
                  <c:x val="8.27138123461424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E7-8647-B230-7DCE5B9EB0F1}"/>
                </c:ext>
              </c:extLst>
            </c:dLbl>
            <c:dLbl>
              <c:idx val="2"/>
              <c:layout>
                <c:manualLayout>
                  <c:x val="9.461633976075829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E7-8647-B230-7DCE5B9EB0F1}"/>
                </c:ext>
              </c:extLst>
            </c:dLbl>
            <c:dLbl>
              <c:idx val="3"/>
              <c:layout>
                <c:manualLayout>
                  <c:x val="0.18356494683116639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E7-8647-B230-7DCE5B9EB0F1}"/>
                </c:ext>
              </c:extLst>
            </c:dLbl>
            <c:dLbl>
              <c:idx val="4"/>
              <c:layout>
                <c:manualLayout>
                  <c:x val="7.9660123735751265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E7-8647-B230-7DCE5B9EB0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0.01</c:v>
                </c:pt>
                <c:pt idx="1">
                  <c:v>0.04</c:v>
                </c:pt>
                <c:pt idx="2">
                  <c:v>0.15</c:v>
                </c:pt>
                <c:pt idx="3">
                  <c:v>0.65</c:v>
                </c:pt>
                <c:pt idx="4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DE7-8647-B230-7DCE5B9EB0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DE7-8647-B230-7DCE5B9EB0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80968335"/>
        <c:axId val="1380947055"/>
      </c:barChart>
      <c:catAx>
        <c:axId val="1380968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0947055"/>
        <c:crosses val="autoZero"/>
        <c:auto val="1"/>
        <c:lblAlgn val="ctr"/>
        <c:lblOffset val="100"/>
        <c:noMultiLvlLbl val="0"/>
      </c:catAx>
      <c:valAx>
        <c:axId val="13809470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80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869993606253098"/>
          <c:y val="4.3044689175676311E-2"/>
          <c:w val="0.48760320071838181"/>
          <c:h val="0.9194537169394726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7645-8244-A82A-A769C21E1C51}"/>
              </c:ext>
            </c:extLst>
          </c:dPt>
          <c:dLbls>
            <c:dLbl>
              <c:idx val="0"/>
              <c:layout>
                <c:manualLayout>
                  <c:x val="0.15296359446005794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645-8244-A82A-A769C21E1C51}"/>
                </c:ext>
              </c:extLst>
            </c:dLbl>
            <c:dLbl>
              <c:idx val="1"/>
              <c:layout>
                <c:manualLayout>
                  <c:x val="9.3088799462478236E-2"/>
                  <c:y val="-1.2500386889414303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645-8244-A82A-A769C21E1C51}"/>
                </c:ext>
              </c:extLst>
            </c:dLbl>
            <c:dLbl>
              <c:idx val="2"/>
              <c:layout>
                <c:manualLayout>
                  <c:x val="9.308879946247823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645-8244-A82A-A769C21E1C51}"/>
                </c:ext>
              </c:extLst>
            </c:dLbl>
            <c:dLbl>
              <c:idx val="3"/>
              <c:layout>
                <c:manualLayout>
                  <c:x val="9.767651882409889E-2"/>
                  <c:y val="-6.2501934447071517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645-8244-A82A-A769C21E1C51}"/>
                </c:ext>
              </c:extLst>
            </c:dLbl>
            <c:dLbl>
              <c:idx val="4"/>
              <c:layout>
                <c:manualLayout>
                  <c:x val="9.7065665797287828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645-8244-A82A-A769C21E1C51}"/>
                </c:ext>
              </c:extLst>
            </c:dLbl>
            <c:dLbl>
              <c:idx val="5"/>
              <c:layout>
                <c:manualLayout>
                  <c:x val="0.1255333675305065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45-8244-A82A-A769C21E1C51}"/>
                </c:ext>
              </c:extLst>
            </c:dLbl>
            <c:dLbl>
              <c:idx val="6"/>
              <c:layout>
                <c:manualLayout>
                  <c:x val="0.12553336753050645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645-8244-A82A-A769C21E1C51}"/>
                </c:ext>
              </c:extLst>
            </c:dLbl>
            <c:dLbl>
              <c:idx val="7"/>
              <c:layout>
                <c:manualLayout>
                  <c:x val="0.12557924472412266"/>
                  <c:y val="-1.5625483611767879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645-8244-A82A-A769C21E1C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прочие</c:v>
                </c:pt>
                <c:pt idx="1">
                  <c:v>образование</c:v>
                </c:pt>
                <c:pt idx="2">
                  <c:v>деятельность в области 
здравохранения</c:v>
                </c:pt>
                <c:pt idx="3">
                  <c:v>сельское, 
лесное хозяйство, охота</c:v>
                </c:pt>
                <c:pt idx="4">
                  <c:v>деятельность по операциям 
с недвижимым имуществом</c:v>
                </c:pt>
                <c:pt idx="5">
                  <c:v>торговля оптовоя и розничная</c:v>
                </c:pt>
                <c:pt idx="6">
                  <c:v>обрабатывающие производства</c:v>
                </c:pt>
                <c:pt idx="7">
                  <c:v>деятельность гостиниц и предприятий общественного питания</c:v>
                </c:pt>
              </c:strCache>
            </c:strRef>
          </c:cat>
          <c:val>
            <c:numRef>
              <c:f>Лист1!$B$2:$B$9</c:f>
              <c:numCache>
                <c:formatCode>0.0%</c:formatCode>
                <c:ptCount val="8"/>
                <c:pt idx="0">
                  <c:v>8.7999999999999995E-2</c:v>
                </c:pt>
                <c:pt idx="1">
                  <c:v>4.4999999999999998E-2</c:v>
                </c:pt>
                <c:pt idx="2">
                  <c:v>3.1E-2</c:v>
                </c:pt>
                <c:pt idx="3">
                  <c:v>0.189</c:v>
                </c:pt>
                <c:pt idx="4">
                  <c:v>4.5999999999999999E-2</c:v>
                </c:pt>
                <c:pt idx="5">
                  <c:v>0.23599999999999999</c:v>
                </c:pt>
                <c:pt idx="6">
                  <c:v>0.124</c:v>
                </c:pt>
                <c:pt idx="7">
                  <c:v>0.24099999999999999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45-8244-A82A-A769C21E1C5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прочие</c:v>
                </c:pt>
                <c:pt idx="1">
                  <c:v>образование</c:v>
                </c:pt>
                <c:pt idx="2">
                  <c:v>деятельность в области 
здравохранения</c:v>
                </c:pt>
                <c:pt idx="3">
                  <c:v>сельское, 
лесное хозяйство, охота</c:v>
                </c:pt>
                <c:pt idx="4">
                  <c:v>деятельность по операциям 
с недвижимым имуществом</c:v>
                </c:pt>
                <c:pt idx="5">
                  <c:v>торговля оптовоя и розничная</c:v>
                </c:pt>
                <c:pt idx="6">
                  <c:v>обрабатывающие производства</c:v>
                </c:pt>
                <c:pt idx="7">
                  <c:v>деятельность гостиниц и предприятий общественного питания</c:v>
                </c:pt>
              </c:strCache>
            </c:strRef>
          </c:cat>
          <c:val>
            <c:numRef>
              <c:f>Лист1!$C$2:$C$9</c:f>
              <c:numCache>
                <c:formatCode>0%</c:formatCode>
                <c:ptCount val="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645-8244-A82A-A769C21E1C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100"/>
        <c:axId val="1380968335"/>
        <c:axId val="1380947055"/>
      </c:barChart>
      <c:catAx>
        <c:axId val="1380968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0947055"/>
        <c:crosses val="autoZero"/>
        <c:auto val="1"/>
        <c:lblAlgn val="ctr"/>
        <c:lblOffset val="100"/>
        <c:noMultiLvlLbl val="0"/>
      </c:catAx>
      <c:valAx>
        <c:axId val="13809470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80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581594431743797"/>
          <c:y val="4.2413731580175758E-2"/>
          <c:w val="0.61993964472334184"/>
          <c:h val="0.9546575183454288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26166866821307355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03-C94E-BBDA-D2FCD2F010EE}"/>
                </c:ext>
              </c:extLst>
            </c:dLbl>
            <c:dLbl>
              <c:idx val="1"/>
              <c:layout>
                <c:manualLayout>
                  <c:x val="0.2301516622635126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03-C94E-BBDA-D2FCD2F010EE}"/>
                </c:ext>
              </c:extLst>
            </c:dLbl>
            <c:dLbl>
              <c:idx val="2"/>
              <c:layout>
                <c:manualLayout>
                  <c:x val="0.29159361673543377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203-C94E-BBDA-D2FCD2F010EE}"/>
                </c:ext>
              </c:extLst>
            </c:dLbl>
            <c:dLbl>
              <c:idx val="3"/>
              <c:layout>
                <c:manualLayout>
                  <c:x val="9.767651882409889E-2"/>
                  <c:y val="-6.2501934447071517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03-C94E-BBDA-D2FCD2F010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малый бизнес 
(не более 800 млн рублей)</c:v>
                </c:pt>
                <c:pt idx="1">
                  <c:v>средний бизнес 
(более 800 млн рублей)</c:v>
                </c:pt>
                <c:pt idx="2">
                  <c:v>крупный бизнес 
(более 2 млрд рублей)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0.65900000000000003</c:v>
                </c:pt>
                <c:pt idx="1">
                  <c:v>0.3</c:v>
                </c:pt>
                <c:pt idx="2">
                  <c:v>3.2000000000000001E-2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203-C94E-BBDA-D2FCD2F010E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малый бизнес 
(не более 800 млн рублей)</c:v>
                </c:pt>
                <c:pt idx="1">
                  <c:v>средний бизнес 
(более 800 млн рублей)</c:v>
                </c:pt>
                <c:pt idx="2">
                  <c:v>крупный бизнес 
(более 2 млрд рублей)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203-C94E-BBDA-D2FCD2F010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100"/>
        <c:axId val="1380968335"/>
        <c:axId val="1380947055"/>
      </c:barChart>
      <c:catAx>
        <c:axId val="1380968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0947055"/>
        <c:crosses val="autoZero"/>
        <c:auto val="1"/>
        <c:lblAlgn val="ctr"/>
        <c:lblOffset val="100"/>
        <c:noMultiLvlLbl val="0"/>
      </c:catAx>
      <c:valAx>
        <c:axId val="13809470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80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5501998446344334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471-4740-AE2C-9BBD4C475393}"/>
                </c:ext>
              </c:extLst>
            </c:dLbl>
            <c:dLbl>
              <c:idx val="1"/>
              <c:layout>
                <c:manualLayout>
                  <c:x val="0.14360661907101341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71-4740-AE2C-9BBD4C475393}"/>
                </c:ext>
              </c:extLst>
            </c:dLbl>
            <c:dLbl>
              <c:idx val="2"/>
              <c:layout>
                <c:manualLayout>
                  <c:x val="9.711409558130663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471-4740-AE2C-9BBD4C475393}"/>
                </c:ext>
              </c:extLst>
            </c:dLbl>
            <c:dLbl>
              <c:idx val="3"/>
              <c:layout>
                <c:manualLayout>
                  <c:x val="6.921858148748248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71-4740-AE2C-9BBD4C475393}"/>
                </c:ext>
              </c:extLst>
            </c:dLbl>
            <c:dLbl>
              <c:idx val="4"/>
              <c:layout>
                <c:manualLayout>
                  <c:x val="9.711409558130663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471-4740-AE2C-9BBD4C4753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 5 включительно</c:v>
                </c:pt>
                <c:pt idx="1">
                  <c:v>6-51</c:v>
                </c:pt>
                <c:pt idx="2">
                  <c:v>51-100</c:v>
                </c:pt>
                <c:pt idx="3">
                  <c:v>101-250</c:v>
                </c:pt>
                <c:pt idx="4">
                  <c:v>251 и более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34.299999999999997</c:v>
                </c:pt>
                <c:pt idx="1">
                  <c:v>43.8</c:v>
                </c:pt>
                <c:pt idx="2">
                  <c:v>9</c:v>
                </c:pt>
                <c:pt idx="3">
                  <c:v>7.3</c:v>
                </c:pt>
                <c:pt idx="4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71-4740-AE2C-9BBD4C47539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до 5 включительно</c:v>
                </c:pt>
                <c:pt idx="1">
                  <c:v>6-51</c:v>
                </c:pt>
                <c:pt idx="2">
                  <c:v>51-100</c:v>
                </c:pt>
                <c:pt idx="3">
                  <c:v>101-250</c:v>
                </c:pt>
                <c:pt idx="4">
                  <c:v>251 и более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471-4740-AE2C-9BBD4C4753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80968335"/>
        <c:axId val="1380947055"/>
      </c:barChart>
      <c:catAx>
        <c:axId val="1380968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0947055"/>
        <c:crosses val="autoZero"/>
        <c:auto val="1"/>
        <c:lblAlgn val="ctr"/>
        <c:lblOffset val="100"/>
        <c:noMultiLvlLbl val="0"/>
      </c:catAx>
      <c:valAx>
        <c:axId val="13809470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80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78460460183083"/>
          <c:y val="0.17946189503711626"/>
          <c:w val="0.69833255363568891"/>
          <c:h val="0.6682475931148497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alpha val="75023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B2-6441-9DFA-CB6BDEBE33B9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B2-6441-9DFA-CB6BDEBE33B9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B2-6441-9DFA-CB6BDEBE33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реализовали свои проекты</c:v>
                </c:pt>
                <c:pt idx="1">
                  <c:v>не реализовали свои проекты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AB2-6441-9DFA-CB6BDEBE33B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31938309813412"/>
          <c:y val="0.18764965122671115"/>
          <c:w val="0.69089511819258098"/>
          <c:h val="0.4920475946988283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4756A0">
                  <a:alpha val="75023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979-6641-AAD1-E0472809C39F}"/>
              </c:ext>
            </c:extLst>
          </c:dPt>
          <c:dPt>
            <c:idx val="1"/>
            <c:bubble3D val="0"/>
            <c:spPr>
              <a:solidFill>
                <a:srgbClr val="4756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979-6641-AAD1-E0472809C39F}"/>
              </c:ext>
            </c:extLst>
          </c:dPt>
          <c:dPt>
            <c:idx val="2"/>
            <c:bubble3D val="0"/>
            <c:spPr>
              <a:solidFill>
                <a:srgbClr val="4756A0">
                  <a:alpha val="55312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979-6641-AAD1-E0472809C39F}"/>
              </c:ext>
            </c:extLst>
          </c:dPt>
          <c:dPt>
            <c:idx val="3"/>
            <c:bubble3D val="0"/>
            <c:spPr>
              <a:solidFill>
                <a:srgbClr val="4756A0">
                  <a:alpha val="39658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979-6641-AAD1-E0472809C3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bg1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нет необходимости во взаимодействии</c:v>
                </c:pt>
                <c:pt idx="1">
                  <c:v>удовлетворены взаимодействием</c:v>
                </c:pt>
                <c:pt idx="2">
                  <c:v>частично удовлетворены взаимодействием</c:v>
                </c:pt>
                <c:pt idx="3">
                  <c:v>не удовлетворены взаимодействием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</c:v>
                </c:pt>
                <c:pt idx="1">
                  <c:v>0.36</c:v>
                </c:pt>
                <c:pt idx="2">
                  <c:v>0.22</c:v>
                </c:pt>
                <c:pt idx="3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79-6641-AAD1-E0472809C39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6.6476714905923676E-2"/>
          <c:y val="0.70479870102915176"/>
          <c:w val="0.86311546493034985"/>
          <c:h val="0.23120774103700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120621387412206"/>
          <c:y val="9.0156754660335875E-2"/>
          <c:w val="0.41854047734500277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>
              <a:softEdge rad="0"/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1-74CC-7149-9EE5-F5E81176CC68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3-74CC-7149-9EE5-F5E81176CC68}"/>
              </c:ext>
            </c:extLst>
          </c:dPt>
          <c:dPt>
            <c:idx val="2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5-74CC-7149-9EE5-F5E81176CC6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38 500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4CC-7149-9EE5-F5E81176CC6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41 061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4CC-7149-9EE5-F5E81176CC6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600" b="0" i="0" u="none" strike="noStrike" baseline="0" dirty="0">
                        <a:effectLst/>
                      </a:rPr>
                      <a:t>45 177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74CC-7149-9EE5-F5E81176CC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малый и микро бизнес</c:v>
                </c:pt>
                <c:pt idx="1">
                  <c:v>средний бизес</c:v>
                </c:pt>
                <c:pt idx="2">
                  <c:v>крупный бизес</c:v>
                </c:pt>
              </c:strCache>
            </c:strRef>
          </c:cat>
          <c:val>
            <c:numRef>
              <c:f>Лист1!$B$2:$B$4</c:f>
              <c:numCache>
                <c:formatCode>#\ ##0\ [$₽-419]</c:formatCode>
                <c:ptCount val="3"/>
                <c:pt idx="0">
                  <c:v>33500</c:v>
                </c:pt>
                <c:pt idx="1">
                  <c:v>34475</c:v>
                </c:pt>
                <c:pt idx="2">
                  <c:v>42911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4CC-7149-9EE5-F5E81176CC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923453711"/>
        <c:axId val="1217394272"/>
      </c:barChart>
      <c:catAx>
        <c:axId val="923453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7394272"/>
        <c:crosses val="autoZero"/>
        <c:auto val="1"/>
        <c:lblAlgn val="ctr"/>
        <c:lblOffset val="100"/>
        <c:noMultiLvlLbl val="0"/>
      </c:catAx>
      <c:valAx>
        <c:axId val="1217394272"/>
        <c:scaling>
          <c:orientation val="minMax"/>
        </c:scaling>
        <c:delete val="1"/>
        <c:axPos val="b"/>
        <c:numFmt formatCode="#\ ##0\ [$₽-419]" sourceLinked="1"/>
        <c:majorTickMark val="none"/>
        <c:minorTickMark val="none"/>
        <c:tickLblPos val="nextTo"/>
        <c:crossAx val="92345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"/>
          <c:y val="9.0156754660335875E-2"/>
          <c:w val="0.5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строительство</c:v>
                </c:pt>
                <c:pt idx="1">
                  <c:v>предоставление прочих коммунальных и персональных услуг</c:v>
                </c:pt>
                <c:pt idx="2">
                  <c:v>образование</c:v>
                </c:pt>
                <c:pt idx="3">
                  <c:v>оптовая и розничная торговля</c:v>
                </c:pt>
                <c:pt idx="4">
                  <c:v>государственное управление, обеспечение военной безопасности, обязательное социальное обепечение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35784</c:v>
                </c:pt>
                <c:pt idx="1">
                  <c:v>43591</c:v>
                </c:pt>
                <c:pt idx="2">
                  <c:v>48952</c:v>
                </c:pt>
                <c:pt idx="3">
                  <c:v>49782</c:v>
                </c:pt>
                <c:pt idx="4">
                  <c:v>79541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D2E-2D4B-B55A-631E22352E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18"/>
        <c:axId val="923453711"/>
        <c:axId val="1217394272"/>
      </c:barChart>
      <c:catAx>
        <c:axId val="923453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7394272"/>
        <c:crosses val="autoZero"/>
        <c:auto val="1"/>
        <c:lblAlgn val="ctr"/>
        <c:lblOffset val="100"/>
        <c:noMultiLvlLbl val="0"/>
      </c:catAx>
      <c:valAx>
        <c:axId val="12173942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2345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120621387412206"/>
          <c:y val="9.0156754660335875E-2"/>
          <c:w val="0.41854047734500277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>
              <a:softEdge rad="0"/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собственность общественных и религиозных организаций (объединений)</c:v>
                </c:pt>
                <c:pt idx="1">
                  <c:v>государственная и муниципальная форма собственности</c:v>
                </c:pt>
                <c:pt idx="2">
                  <c:v>частная форма собственности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124</c:v>
                </c:pt>
                <c:pt idx="1">
                  <c:v>106609</c:v>
                </c:pt>
                <c:pt idx="2">
                  <c:v>323932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5B7-4FA6-B405-5D33D517C0B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923453711"/>
        <c:axId val="1217394272"/>
      </c:barChart>
      <c:catAx>
        <c:axId val="923453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7394272"/>
        <c:crosses val="autoZero"/>
        <c:auto val="1"/>
        <c:lblAlgn val="ctr"/>
        <c:lblOffset val="100"/>
        <c:noMultiLvlLbl val="0"/>
      </c:catAx>
      <c:valAx>
        <c:axId val="12173942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2345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9868106640870294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0B-BB48-8F4E-2B18E56A5E8D}"/>
                </c:ext>
              </c:extLst>
            </c:dLbl>
            <c:dLbl>
              <c:idx val="1"/>
              <c:layout>
                <c:manualLayout>
                  <c:x val="5.119187704391383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0B-BB48-8F4E-2B18E56A5E8D}"/>
                </c:ext>
              </c:extLst>
            </c:dLbl>
            <c:dLbl>
              <c:idx val="2"/>
              <c:layout>
                <c:manualLayout>
                  <c:x val="0.1642718432584229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0B-BB48-8F4E-2B18E56A5E8D}"/>
                </c:ext>
              </c:extLst>
            </c:dLbl>
            <c:dLbl>
              <c:idx val="3"/>
              <c:layout>
                <c:manualLayout>
                  <c:x val="0.1642718432584229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0B-BB48-8F4E-2B18E56A5E8D}"/>
                </c:ext>
              </c:extLst>
            </c:dLbl>
            <c:dLbl>
              <c:idx val="4"/>
              <c:layout>
                <c:manualLayout>
                  <c:x val="8.5575111354957004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0B-BB48-8F4E-2B18E56A5E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</c:v>
                </c:pt>
                <c:pt idx="1">
                  <c:v>0.02</c:v>
                </c:pt>
                <c:pt idx="2">
                  <c:v>0.28000000000000003</c:v>
                </c:pt>
                <c:pt idx="3">
                  <c:v>0.6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B0B-BB48-8F4E-2B18E56A5E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B0B-BB48-8F4E-2B18E56A5E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80968335"/>
        <c:axId val="1380947055"/>
      </c:barChart>
      <c:catAx>
        <c:axId val="1380968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0947055"/>
        <c:crosses val="autoZero"/>
        <c:auto val="1"/>
        <c:lblAlgn val="ctr"/>
        <c:lblOffset val="100"/>
        <c:noMultiLvlLbl val="0"/>
      </c:catAx>
      <c:valAx>
        <c:axId val="13809470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80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6692126103623237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B4-714B-88A1-E827ED00EAF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B4-714B-88A1-E827ED00EAFC}"/>
                </c:ext>
              </c:extLst>
            </c:dLbl>
            <c:dLbl>
              <c:idx val="2"/>
              <c:layout>
                <c:manualLayout>
                  <c:x val="0.17254676186282217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B4-714B-88A1-E827ED00EAFC}"/>
                </c:ext>
              </c:extLst>
            </c:dLbl>
            <c:dLbl>
              <c:idx val="3"/>
              <c:layout>
                <c:manualLayout>
                  <c:x val="0.11021866720569444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B4-714B-88A1-E827ED00EAFC}"/>
                </c:ext>
              </c:extLst>
            </c:dLbl>
            <c:dLbl>
              <c:idx val="4"/>
              <c:layout>
                <c:manualLayout>
                  <c:x val="3.3818698969831286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B4-714B-88A1-E827ED00EA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0.02</c:v>
                </c:pt>
                <c:pt idx="1">
                  <c:v>0.15</c:v>
                </c:pt>
                <c:pt idx="2">
                  <c:v>0.55000000000000004</c:v>
                </c:pt>
                <c:pt idx="3">
                  <c:v>0.26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6B4-714B-88A1-E827ED00EA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6B4-714B-88A1-E827ED00E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80968335"/>
        <c:axId val="1380947055"/>
      </c:barChart>
      <c:catAx>
        <c:axId val="1380968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0947055"/>
        <c:crosses val="autoZero"/>
        <c:auto val="1"/>
        <c:lblAlgn val="ctr"/>
        <c:lblOffset val="100"/>
        <c:noMultiLvlLbl val="0"/>
      </c:catAx>
      <c:valAx>
        <c:axId val="13809470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80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8355556197255329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05D-724B-B20F-F0C2DB9EBDD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5D-724B-B20F-F0C2DB9EBDDC}"/>
                </c:ext>
              </c:extLst>
            </c:dLbl>
            <c:dLbl>
              <c:idx val="2"/>
              <c:layout>
                <c:manualLayout>
                  <c:x val="0.10378462471394229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5D-724B-B20F-F0C2DB9EBDDC}"/>
                </c:ext>
              </c:extLst>
            </c:dLbl>
            <c:dLbl>
              <c:idx val="3"/>
              <c:layout>
                <c:manualLayout>
                  <c:x val="0.16522837692479841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5D-724B-B20F-F0C2DB9EBDDC}"/>
                </c:ext>
              </c:extLst>
            </c:dLbl>
            <c:dLbl>
              <c:idx val="4"/>
              <c:layout>
                <c:manualLayout>
                  <c:x val="7.0491838782567262E-2"/>
                  <c:y val="2.184239764170899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05D-724B-B20F-F0C2DB9EBD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0.01</c:v>
                </c:pt>
                <c:pt idx="1">
                  <c:v>0.05</c:v>
                </c:pt>
                <c:pt idx="2">
                  <c:v>0.25</c:v>
                </c:pt>
                <c:pt idx="3">
                  <c:v>0.6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05D-724B-B20F-F0C2DB9EBD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05D-724B-B20F-F0C2DB9EBD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80968335"/>
        <c:axId val="1380947055"/>
      </c:barChart>
      <c:catAx>
        <c:axId val="1380968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0947055"/>
        <c:crosses val="autoZero"/>
        <c:auto val="1"/>
        <c:lblAlgn val="ctr"/>
        <c:lblOffset val="100"/>
        <c:noMultiLvlLbl val="0"/>
      </c:catAx>
      <c:valAx>
        <c:axId val="13809470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80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794319994802228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7E-5846-BE71-A5093F4F9B4F}"/>
                </c:ext>
              </c:extLst>
            </c:dLbl>
            <c:dLbl>
              <c:idx val="1"/>
              <c:layout>
                <c:manualLayout>
                  <c:x val="8.093754737548819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7E-5846-BE71-A5093F4F9B4F}"/>
                </c:ext>
              </c:extLst>
            </c:dLbl>
            <c:dLbl>
              <c:idx val="2"/>
              <c:layout>
                <c:manualLayout>
                  <c:x val="0.1452411547707567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A7E-5846-BE71-A5093F4F9B4F}"/>
                </c:ext>
              </c:extLst>
            </c:dLbl>
            <c:dLbl>
              <c:idx val="3"/>
              <c:layout>
                <c:manualLayout>
                  <c:x val="0.1451155420477761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7E-5846-BE71-A5093F4F9B4F}"/>
                </c:ext>
              </c:extLst>
            </c:dLbl>
            <c:dLbl>
              <c:idx val="4"/>
              <c:layout>
                <c:manualLayout>
                  <c:x val="5.0167483630640802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B6B-4CEE-9D03-51CD247ACC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0.02</c:v>
                </c:pt>
                <c:pt idx="1">
                  <c:v>0.1</c:v>
                </c:pt>
                <c:pt idx="2">
                  <c:v>0.45</c:v>
                </c:pt>
                <c:pt idx="3">
                  <c:v>0.38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A7E-5846-BE71-A5093F4F9B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A7E-5846-BE71-A5093F4F9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80968335"/>
        <c:axId val="1380947055"/>
      </c:barChart>
      <c:catAx>
        <c:axId val="1380968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0947055"/>
        <c:crosses val="autoZero"/>
        <c:auto val="1"/>
        <c:lblAlgn val="ctr"/>
        <c:lblOffset val="100"/>
        <c:noMultiLvlLbl val="0"/>
      </c:catAx>
      <c:valAx>
        <c:axId val="13809470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80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444553533399262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212-634C-A62A-12AA39319824}"/>
                </c:ext>
              </c:extLst>
            </c:dLbl>
            <c:dLbl>
              <c:idx val="1"/>
              <c:layout>
                <c:manualLayout>
                  <c:x val="0.12855523711206243"/>
                  <c:y val="2.184239764170900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12-634C-A62A-12AA39319824}"/>
                </c:ext>
              </c:extLst>
            </c:dLbl>
            <c:dLbl>
              <c:idx val="2"/>
              <c:layout>
                <c:manualLayout>
                  <c:x val="0.14504190700327027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212-634C-A62A-12AA39319824}"/>
                </c:ext>
              </c:extLst>
            </c:dLbl>
            <c:dLbl>
              <c:idx val="3"/>
              <c:layout>
                <c:manualLayout>
                  <c:x val="8.2713812346142376E-2"/>
                  <c:y val="-2.184239764170900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12-634C-A62A-12AA39319824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212-634C-A62A-12AA393198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0.05</c:v>
                </c:pt>
                <c:pt idx="1">
                  <c:v>0.39</c:v>
                </c:pt>
                <c:pt idx="2">
                  <c:v>0.45</c:v>
                </c:pt>
                <c:pt idx="3">
                  <c:v>0.1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212-634C-A62A-12AA393198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212-634C-A62A-12AA393198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80968335"/>
        <c:axId val="1380947055"/>
      </c:barChart>
      <c:catAx>
        <c:axId val="1380968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80947055"/>
        <c:crosses val="autoZero"/>
        <c:auto val="1"/>
        <c:lblAlgn val="ctr"/>
        <c:lblOffset val="100"/>
        <c:noMultiLvlLbl val="0"/>
      </c:catAx>
      <c:valAx>
        <c:axId val="13809470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80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00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ID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500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ru-ID" smtClean="0"/>
              <a:t>10/17/2024</a:t>
            </a:fld>
            <a:endParaRPr lang="ru-ID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1247775"/>
            <a:ext cx="4860925" cy="3367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ID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802406"/>
            <a:ext cx="5486400" cy="39292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ID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78342"/>
            <a:ext cx="2971800" cy="500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ID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78342"/>
            <a:ext cx="2971800" cy="500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593964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EFA0D-6428-3827-D96C-1BB124B0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916B94C-70F6-B99C-CB43-DE5BC9AA4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F8BAAF5-7963-8DEE-5344-3AA996BB5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C3EC21-D4F7-DE0F-7A01-52679D216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15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04828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561FA-9976-CAF5-DD77-B92DDE17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3D878AB-4BD7-15A7-CB63-B319F6CB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268BAC2-3D8D-FED3-772D-3D302987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6881B8-A6F6-C951-5903-60E3EE90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088626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A78B7-45C9-6973-AA8F-F0E7521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37853A-B8AF-55A1-7B01-3E1F40E2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6B8B35C-4133-E1D6-9F51-498BF5B2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0A3BA0-D286-A1E5-3AB7-E4C28AD8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21845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F79C1-152E-6DD3-914F-0975F606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3440153-E37B-8928-C321-4FF7191F9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B100BCA-CCC8-C840-A107-7B63A6D37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BA88BC-B174-F26A-60B2-81DA885D4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19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991266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010114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D705B-9ADB-9A05-9905-BB30C3ADA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1093B7A-B1E7-CA62-6D05-363994A10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9B49D30-C630-94DC-8109-EE9CAFA25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3E5A0A-E621-49DB-94A4-9AE29842E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837916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23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856686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24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25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728417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1251168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6271697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EFCB3-F444-3464-6D78-5FDD8603C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3CA8F6C-2725-BC6F-E221-3DEF1580A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C1BBA83-74B5-F137-A563-6ECC6ECEEF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8D06B8-79DC-8D65-1F20-613335367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1789327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E5B55-D29D-80FE-F0DE-7D3594B4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0FB5411-F93B-2173-942B-083CE1A1C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627847D-F29A-E4E8-FBFD-69FB8A0E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D6BE24-4CFA-E703-FC78-9B770F780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30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036518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535772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33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7192970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34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6918419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35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8984639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409691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4599835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39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266873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40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3818734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41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4193743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42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7704598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43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535933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44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0110206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45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5310238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46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6211144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47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792751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48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6091893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49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704514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10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410014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170714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13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65631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EE848-E41B-A1B8-4AC0-0D757746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D2D8F3F-87A9-9214-6BBF-7ADA34AB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20DAD4F-891F-3AFF-D81F-EDE67BB0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530A5D-6A41-8892-BB6A-9B2EEEE27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14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42652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17.10.2024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t>17.10.2024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t>17.10.2024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t>17.10.2024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t>17.10.2024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t>17.10.2024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t>17.10.2024</a:t>
            </a:fld>
            <a:endParaRPr lang="ru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t>17.10.2024</a:t>
            </a:fld>
            <a:endParaRPr lang="ru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t>17.10.2024</a:t>
            </a:fld>
            <a:endParaRPr lang="ru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t>17.10.2024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t>17.10.2024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17.10.2024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1.png"/><Relationship Id="rId7" Type="http://schemas.openxmlformats.org/officeDocument/2006/relationships/image" Target="../media/image68.jpg"/><Relationship Id="rId12" Type="http://schemas.openxmlformats.org/officeDocument/2006/relationships/image" Target="../media/image7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svg"/><Relationship Id="rId11" Type="http://schemas.openxmlformats.org/officeDocument/2006/relationships/image" Target="../media/image72.jpg"/><Relationship Id="rId5" Type="http://schemas.openxmlformats.org/officeDocument/2006/relationships/image" Target="../media/image66.png"/><Relationship Id="rId10" Type="http://schemas.openxmlformats.org/officeDocument/2006/relationships/image" Target="../media/image71.jpg"/><Relationship Id="rId4" Type="http://schemas.openxmlformats.org/officeDocument/2006/relationships/image" Target="../media/image22.svg"/><Relationship Id="rId9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10" Type="http://schemas.openxmlformats.org/officeDocument/2006/relationships/image" Target="../media/image87.svg"/><Relationship Id="rId4" Type="http://schemas.openxmlformats.org/officeDocument/2006/relationships/image" Target="../media/image81.svg"/><Relationship Id="rId9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9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svg"/><Relationship Id="rId11" Type="http://schemas.openxmlformats.org/officeDocument/2006/relationships/image" Target="../media/image98.png"/><Relationship Id="rId5" Type="http://schemas.openxmlformats.org/officeDocument/2006/relationships/image" Target="../media/image94.png"/><Relationship Id="rId10" Type="http://schemas.openxmlformats.org/officeDocument/2006/relationships/image" Target="../media/image27.svg"/><Relationship Id="rId4" Type="http://schemas.openxmlformats.org/officeDocument/2006/relationships/image" Target="../media/image93.sv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15.xml"/><Relationship Id="rId18" Type="http://schemas.openxmlformats.org/officeDocument/2006/relationships/slide" Target="slide20.xml"/><Relationship Id="rId26" Type="http://schemas.openxmlformats.org/officeDocument/2006/relationships/slide" Target="slide33.xml"/><Relationship Id="rId39" Type="http://schemas.openxmlformats.org/officeDocument/2006/relationships/image" Target="../media/image4.jpg"/><Relationship Id="rId21" Type="http://schemas.openxmlformats.org/officeDocument/2006/relationships/slide" Target="slide24.xml"/><Relationship Id="rId34" Type="http://schemas.openxmlformats.org/officeDocument/2006/relationships/slide" Target="slide47.xml"/><Relationship Id="rId7" Type="http://schemas.openxmlformats.org/officeDocument/2006/relationships/slide" Target="slide7.xml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slide" Target="slide31.xml"/><Relationship Id="rId33" Type="http://schemas.openxmlformats.org/officeDocument/2006/relationships/slide" Target="slide46.xml"/><Relationship Id="rId38" Type="http://schemas.openxmlformats.org/officeDocument/2006/relationships/slide" Target="slide23.xml"/><Relationship Id="rId2" Type="http://schemas.openxmlformats.org/officeDocument/2006/relationships/notesSlide" Target="../notesSlides/notesSlide1.xml"/><Relationship Id="rId16" Type="http://schemas.openxmlformats.org/officeDocument/2006/relationships/slide" Target="slide18.xml"/><Relationship Id="rId20" Type="http://schemas.openxmlformats.org/officeDocument/2006/relationships/slide" Target="slide22.xml"/><Relationship Id="rId29" Type="http://schemas.openxmlformats.org/officeDocument/2006/relationships/slide" Target="slide3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24" Type="http://schemas.openxmlformats.org/officeDocument/2006/relationships/slide" Target="slide29.xml"/><Relationship Id="rId32" Type="http://schemas.openxmlformats.org/officeDocument/2006/relationships/slide" Target="slide45.xml"/><Relationship Id="rId37" Type="http://schemas.openxmlformats.org/officeDocument/2006/relationships/slide" Target="slide30.xml"/><Relationship Id="rId5" Type="http://schemas.openxmlformats.org/officeDocument/2006/relationships/slide" Target="slide5.xml"/><Relationship Id="rId15" Type="http://schemas.openxmlformats.org/officeDocument/2006/relationships/slide" Target="slide17.xml"/><Relationship Id="rId23" Type="http://schemas.openxmlformats.org/officeDocument/2006/relationships/slide" Target="slide28.xml"/><Relationship Id="rId28" Type="http://schemas.openxmlformats.org/officeDocument/2006/relationships/slide" Target="slide35.xml"/><Relationship Id="rId36" Type="http://schemas.openxmlformats.org/officeDocument/2006/relationships/slide" Target="slide38.xml"/><Relationship Id="rId10" Type="http://schemas.openxmlformats.org/officeDocument/2006/relationships/slide" Target="slide10.xml"/><Relationship Id="rId19" Type="http://schemas.openxmlformats.org/officeDocument/2006/relationships/slide" Target="slide21.xml"/><Relationship Id="rId31" Type="http://schemas.openxmlformats.org/officeDocument/2006/relationships/slide" Target="slide42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slide" Target="slide16.xml"/><Relationship Id="rId22" Type="http://schemas.openxmlformats.org/officeDocument/2006/relationships/slide" Target="slide27.xml"/><Relationship Id="rId27" Type="http://schemas.openxmlformats.org/officeDocument/2006/relationships/slide" Target="slide34.xml"/><Relationship Id="rId30" Type="http://schemas.openxmlformats.org/officeDocument/2006/relationships/slide" Target="slide37.xml"/><Relationship Id="rId35" Type="http://schemas.openxmlformats.org/officeDocument/2006/relationships/slide" Target="slide48.xml"/><Relationship Id="rId8" Type="http://schemas.openxmlformats.org/officeDocument/2006/relationships/slide" Target="slide8.xml"/><Relationship Id="rId3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svg"/><Relationship Id="rId5" Type="http://schemas.openxmlformats.org/officeDocument/2006/relationships/image" Target="../media/image105.png"/><Relationship Id="rId4" Type="http://schemas.openxmlformats.org/officeDocument/2006/relationships/image" Target="../media/image10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111.png"/><Relationship Id="rId10" Type="http://schemas.openxmlformats.org/officeDocument/2006/relationships/image" Target="../media/image116.svg"/><Relationship Id="rId4" Type="http://schemas.openxmlformats.org/officeDocument/2006/relationships/image" Target="../media/image110.svg"/><Relationship Id="rId9" Type="http://schemas.openxmlformats.org/officeDocument/2006/relationships/image" Target="../media/image1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svg"/><Relationship Id="rId5" Type="http://schemas.openxmlformats.org/officeDocument/2006/relationships/image" Target="../media/image119.png"/><Relationship Id="rId4" Type="http://schemas.openxmlformats.org/officeDocument/2006/relationships/image" Target="../media/image11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svg"/><Relationship Id="rId5" Type="http://schemas.openxmlformats.org/officeDocument/2006/relationships/image" Target="../media/image123.png"/><Relationship Id="rId4" Type="http://schemas.openxmlformats.org/officeDocument/2006/relationships/image" Target="../media/image122.svg"/><Relationship Id="rId9" Type="http://schemas.openxmlformats.org/officeDocument/2006/relationships/image" Target="../media/image1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3" Type="http://schemas.openxmlformats.org/officeDocument/2006/relationships/image" Target="../media/image128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10" Type="http://schemas.openxmlformats.org/officeDocument/2006/relationships/image" Target="../media/image133.svg"/><Relationship Id="rId4" Type="http://schemas.openxmlformats.org/officeDocument/2006/relationships/image" Target="../media/image129.svg"/><Relationship Id="rId9" Type="http://schemas.openxmlformats.org/officeDocument/2006/relationships/image" Target="../media/image1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svg"/><Relationship Id="rId7" Type="http://schemas.openxmlformats.org/officeDocument/2006/relationships/image" Target="../media/image139.svg"/><Relationship Id="rId12" Type="http://schemas.openxmlformats.org/officeDocument/2006/relationships/image" Target="../media/image142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11" Type="http://schemas.openxmlformats.org/officeDocument/2006/relationships/image" Target="../media/image37.svg"/><Relationship Id="rId5" Type="http://schemas.openxmlformats.org/officeDocument/2006/relationships/image" Target="../media/image137.svg"/><Relationship Id="rId10" Type="http://schemas.openxmlformats.org/officeDocument/2006/relationships/image" Target="../media/image36.png"/><Relationship Id="rId4" Type="http://schemas.openxmlformats.org/officeDocument/2006/relationships/image" Target="../media/image136.png"/><Relationship Id="rId9" Type="http://schemas.openxmlformats.org/officeDocument/2006/relationships/image" Target="../media/image14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svg"/><Relationship Id="rId3" Type="http://schemas.openxmlformats.org/officeDocument/2006/relationships/image" Target="../media/image90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9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hyperlink" Target="https://mb05.ru/" TargetMode="External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5" Type="http://schemas.openxmlformats.org/officeDocument/2006/relationships/hyperlink" Target="https://fondpromrd.ru/" TargetMode="External"/><Relationship Id="rId10" Type="http://schemas.openxmlformats.org/officeDocument/2006/relationships/image" Target="../media/image149.png"/><Relationship Id="rId4" Type="http://schemas.openxmlformats.org/officeDocument/2006/relationships/hyperlink" Target="https://krdag.ru/" TargetMode="External"/><Relationship Id="rId9" Type="http://schemas.openxmlformats.org/officeDocument/2006/relationships/image" Target="../media/image1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sv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160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sv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0" Type="http://schemas.openxmlformats.org/officeDocument/2006/relationships/image" Target="../media/image158.svg"/><Relationship Id="rId4" Type="http://schemas.openxmlformats.org/officeDocument/2006/relationships/image" Target="../media/image152.svg"/><Relationship Id="rId9" Type="http://schemas.openxmlformats.org/officeDocument/2006/relationships/image" Target="../media/image15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svg"/><Relationship Id="rId13" Type="http://schemas.openxmlformats.org/officeDocument/2006/relationships/image" Target="../media/image94.png"/><Relationship Id="rId18" Type="http://schemas.openxmlformats.org/officeDocument/2006/relationships/image" Target="../media/image171.svg"/><Relationship Id="rId3" Type="http://schemas.openxmlformats.org/officeDocument/2006/relationships/image" Target="../media/image161.png"/><Relationship Id="rId21" Type="http://schemas.openxmlformats.org/officeDocument/2006/relationships/image" Target="../media/image174.png"/><Relationship Id="rId7" Type="http://schemas.openxmlformats.org/officeDocument/2006/relationships/image" Target="../media/image165.png"/><Relationship Id="rId12" Type="http://schemas.openxmlformats.org/officeDocument/2006/relationships/image" Target="../media/image168.svg"/><Relationship Id="rId17" Type="http://schemas.openxmlformats.org/officeDocument/2006/relationships/image" Target="../media/image128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70.svg"/><Relationship Id="rId20" Type="http://schemas.openxmlformats.org/officeDocument/2006/relationships/image" Target="../media/image17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svg"/><Relationship Id="rId11" Type="http://schemas.openxmlformats.org/officeDocument/2006/relationships/image" Target="../media/image167.png"/><Relationship Id="rId5" Type="http://schemas.openxmlformats.org/officeDocument/2006/relationships/image" Target="../media/image163.png"/><Relationship Id="rId15" Type="http://schemas.openxmlformats.org/officeDocument/2006/relationships/image" Target="../media/image169.png"/><Relationship Id="rId10" Type="http://schemas.openxmlformats.org/officeDocument/2006/relationships/image" Target="../media/image97.svg"/><Relationship Id="rId19" Type="http://schemas.openxmlformats.org/officeDocument/2006/relationships/image" Target="../media/image172.png"/><Relationship Id="rId4" Type="http://schemas.openxmlformats.org/officeDocument/2006/relationships/image" Target="../media/image162.svg"/><Relationship Id="rId9" Type="http://schemas.openxmlformats.org/officeDocument/2006/relationships/image" Target="../media/image96.png"/><Relationship Id="rId14" Type="http://schemas.openxmlformats.org/officeDocument/2006/relationships/image" Target="../media/image95.svg"/><Relationship Id="rId22" Type="http://schemas.openxmlformats.org/officeDocument/2006/relationships/image" Target="../media/image175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sv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12" Type="http://schemas.openxmlformats.org/officeDocument/2006/relationships/image" Target="../media/image185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svg"/><Relationship Id="rId11" Type="http://schemas.openxmlformats.org/officeDocument/2006/relationships/image" Target="../media/image184.png"/><Relationship Id="rId5" Type="http://schemas.openxmlformats.org/officeDocument/2006/relationships/image" Target="../media/image178.png"/><Relationship Id="rId10" Type="http://schemas.openxmlformats.org/officeDocument/2006/relationships/image" Target="../media/image183.svg"/><Relationship Id="rId4" Type="http://schemas.openxmlformats.org/officeDocument/2006/relationships/image" Target="../media/image177.svg"/><Relationship Id="rId9" Type="http://schemas.openxmlformats.org/officeDocument/2006/relationships/image" Target="../media/image18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87.png"/><Relationship Id="rId7" Type="http://schemas.openxmlformats.org/officeDocument/2006/relationships/image" Target="../media/image23.png"/><Relationship Id="rId12" Type="http://schemas.openxmlformats.org/officeDocument/2006/relationships/image" Target="../media/image194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svg"/><Relationship Id="rId11" Type="http://schemas.openxmlformats.org/officeDocument/2006/relationships/image" Target="../media/image193.png"/><Relationship Id="rId5" Type="http://schemas.openxmlformats.org/officeDocument/2006/relationships/image" Target="../media/image189.png"/><Relationship Id="rId10" Type="http://schemas.openxmlformats.org/officeDocument/2006/relationships/image" Target="../media/image192.svg"/><Relationship Id="rId4" Type="http://schemas.openxmlformats.org/officeDocument/2006/relationships/image" Target="../media/image188.svg"/><Relationship Id="rId9" Type="http://schemas.openxmlformats.org/officeDocument/2006/relationships/image" Target="../media/image1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7.jpg"/><Relationship Id="rId4" Type="http://schemas.openxmlformats.org/officeDocument/2006/relationships/image" Target="../media/image196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13" Type="http://schemas.openxmlformats.org/officeDocument/2006/relationships/image" Target="../media/image207.svg"/><Relationship Id="rId3" Type="http://schemas.openxmlformats.org/officeDocument/2006/relationships/image" Target="../media/image195.jpg"/><Relationship Id="rId7" Type="http://schemas.openxmlformats.org/officeDocument/2006/relationships/image" Target="../media/image201.svg"/><Relationship Id="rId12" Type="http://schemas.openxmlformats.org/officeDocument/2006/relationships/image" Target="../media/image20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11" Type="http://schemas.openxmlformats.org/officeDocument/2006/relationships/image" Target="../media/image205.svg"/><Relationship Id="rId5" Type="http://schemas.openxmlformats.org/officeDocument/2006/relationships/image" Target="../media/image199.svg"/><Relationship Id="rId15" Type="http://schemas.openxmlformats.org/officeDocument/2006/relationships/image" Target="../media/image209.svg"/><Relationship Id="rId10" Type="http://schemas.openxmlformats.org/officeDocument/2006/relationships/image" Target="../media/image204.png"/><Relationship Id="rId4" Type="http://schemas.openxmlformats.org/officeDocument/2006/relationships/image" Target="../media/image198.png"/><Relationship Id="rId9" Type="http://schemas.openxmlformats.org/officeDocument/2006/relationships/image" Target="../media/image203.svg"/><Relationship Id="rId14" Type="http://schemas.openxmlformats.org/officeDocument/2006/relationships/image" Target="../media/image20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131.svg"/><Relationship Id="rId18" Type="http://schemas.openxmlformats.org/officeDocument/2006/relationships/image" Target="../media/image216.png"/><Relationship Id="rId3" Type="http://schemas.openxmlformats.org/officeDocument/2006/relationships/image" Target="../media/image198.png"/><Relationship Id="rId21" Type="http://schemas.openxmlformats.org/officeDocument/2006/relationships/image" Target="../media/image219.svg"/><Relationship Id="rId7" Type="http://schemas.openxmlformats.org/officeDocument/2006/relationships/image" Target="../media/image196.jpg"/><Relationship Id="rId12" Type="http://schemas.openxmlformats.org/officeDocument/2006/relationships/image" Target="../media/image130.png"/><Relationship Id="rId17" Type="http://schemas.openxmlformats.org/officeDocument/2006/relationships/image" Target="../media/image215.sv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214.png"/><Relationship Id="rId20" Type="http://schemas.openxmlformats.org/officeDocument/2006/relationships/image" Target="../media/image2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1.svg"/><Relationship Id="rId11" Type="http://schemas.openxmlformats.org/officeDocument/2006/relationships/image" Target="../media/image213.svg"/><Relationship Id="rId5" Type="http://schemas.openxmlformats.org/officeDocument/2006/relationships/image" Target="../media/image200.png"/><Relationship Id="rId15" Type="http://schemas.openxmlformats.org/officeDocument/2006/relationships/image" Target="../media/image173.svg"/><Relationship Id="rId23" Type="http://schemas.openxmlformats.org/officeDocument/2006/relationships/image" Target="../media/image221.svg"/><Relationship Id="rId10" Type="http://schemas.openxmlformats.org/officeDocument/2006/relationships/image" Target="../media/image212.png"/><Relationship Id="rId19" Type="http://schemas.openxmlformats.org/officeDocument/2006/relationships/image" Target="../media/image217.svg"/><Relationship Id="rId4" Type="http://schemas.openxmlformats.org/officeDocument/2006/relationships/image" Target="../media/image199.svg"/><Relationship Id="rId9" Type="http://schemas.openxmlformats.org/officeDocument/2006/relationships/image" Target="../media/image211.svg"/><Relationship Id="rId14" Type="http://schemas.openxmlformats.org/officeDocument/2006/relationships/image" Target="../media/image172.png"/><Relationship Id="rId22" Type="http://schemas.openxmlformats.org/officeDocument/2006/relationships/image" Target="../media/image22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198.png"/><Relationship Id="rId7" Type="http://schemas.openxmlformats.org/officeDocument/2006/relationships/image" Target="../media/image192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1.png"/><Relationship Id="rId11" Type="http://schemas.openxmlformats.org/officeDocument/2006/relationships/image" Target="../media/image173.svg"/><Relationship Id="rId5" Type="http://schemas.openxmlformats.org/officeDocument/2006/relationships/image" Target="../media/image197.jpg"/><Relationship Id="rId10" Type="http://schemas.openxmlformats.org/officeDocument/2006/relationships/image" Target="../media/image172.png"/><Relationship Id="rId4" Type="http://schemas.openxmlformats.org/officeDocument/2006/relationships/image" Target="../media/image199.svg"/><Relationship Id="rId9" Type="http://schemas.openxmlformats.org/officeDocument/2006/relationships/image" Target="../media/image219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24.png"/><Relationship Id="rId4" Type="http://schemas.openxmlformats.org/officeDocument/2006/relationships/image" Target="../media/image2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24.png"/><Relationship Id="rId4" Type="http://schemas.openxmlformats.org/officeDocument/2006/relationships/image" Target="../media/image22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8.png"/><Relationship Id="rId4" Type="http://schemas.openxmlformats.org/officeDocument/2006/relationships/image" Target="../media/image22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222.jpg"/><Relationship Id="rId7" Type="http://schemas.openxmlformats.org/officeDocument/2006/relationships/image" Target="../media/image226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5.png"/><Relationship Id="rId5" Type="http://schemas.openxmlformats.org/officeDocument/2006/relationships/image" Target="../media/image91.svg"/><Relationship Id="rId4" Type="http://schemas.openxmlformats.org/officeDocument/2006/relationships/image" Target="../media/image90.png"/><Relationship Id="rId9" Type="http://schemas.openxmlformats.org/officeDocument/2006/relationships/image" Target="../media/image152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svg"/><Relationship Id="rId3" Type="http://schemas.openxmlformats.org/officeDocument/2006/relationships/image" Target="../media/image169.png"/><Relationship Id="rId7" Type="http://schemas.openxmlformats.org/officeDocument/2006/relationships/image" Target="../media/image2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8.svg"/><Relationship Id="rId11" Type="http://schemas.openxmlformats.org/officeDocument/2006/relationships/chart" Target="../charts/chart13.xml"/><Relationship Id="rId5" Type="http://schemas.openxmlformats.org/officeDocument/2006/relationships/image" Target="../media/image227.png"/><Relationship Id="rId10" Type="http://schemas.openxmlformats.org/officeDocument/2006/relationships/chart" Target="../charts/chart12.xml"/><Relationship Id="rId4" Type="http://schemas.openxmlformats.org/officeDocument/2006/relationships/image" Target="../media/image170.svg"/><Relationship Id="rId9" Type="http://schemas.openxmlformats.org/officeDocument/2006/relationships/chart" Target="../charts/char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232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1.png"/><Relationship Id="rId5" Type="http://schemas.openxmlformats.org/officeDocument/2006/relationships/chart" Target="../charts/chart14.xml"/><Relationship Id="rId4" Type="http://schemas.openxmlformats.org/officeDocument/2006/relationships/image" Target="../media/image170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33.jpg"/><Relationship Id="rId7" Type="http://schemas.openxmlformats.org/officeDocument/2006/relationships/image" Target="../media/image211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5" Type="http://schemas.openxmlformats.org/officeDocument/2006/relationships/image" Target="../media/image234.svg"/><Relationship Id="rId4" Type="http://schemas.openxmlformats.org/officeDocument/2006/relationships/image" Target="../media/image169.png"/><Relationship Id="rId9" Type="http://schemas.openxmlformats.org/officeDocument/2006/relationships/image" Target="../media/image20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6.svg"/><Relationship Id="rId5" Type="http://schemas.openxmlformats.org/officeDocument/2006/relationships/image" Target="../media/image235.png"/><Relationship Id="rId4" Type="http://schemas.openxmlformats.org/officeDocument/2006/relationships/image" Target="../media/image234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chart" Target="../charts/chart2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chart" Target="../charts/chart3.xml"/><Relationship Id="rId9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1.sv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60.png"/><Relationship Id="rId17" Type="http://schemas.openxmlformats.org/officeDocument/2006/relationships/image" Target="../media/image65.svg"/><Relationship Id="rId2" Type="http://schemas.openxmlformats.org/officeDocument/2006/relationships/image" Target="../media/image52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59.svg"/><Relationship Id="rId5" Type="http://schemas.openxmlformats.org/officeDocument/2006/relationships/image" Target="../media/image55.svg"/><Relationship Id="rId15" Type="http://schemas.openxmlformats.org/officeDocument/2006/relationships/image" Target="../media/image63.sv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20.svg"/><Relationship Id="rId1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C769BDC-84C5-87C2-9A8A-BFB56689C509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FF9B28-9C14-4A4D-95B1-34AAEB56F7A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Отдел инвестиционного развития и ВЭС Управления экономического развития, инвестиций и ВЭС администрации города Махачкалы</a:t>
            </a:r>
          </a:p>
        </p:txBody>
      </p:sp>
      <p:sp>
        <p:nvSpPr>
          <p:cNvPr id="19" name="Скругленный прямоугольник 6">
            <a:extLst>
              <a:ext uri="{FF2B5EF4-FFF2-40B4-BE49-F238E27FC236}">
                <a16:creationId xmlns:a16="http://schemas.microsoft.com/office/drawing/2014/main" id="{5E6C1475-CF7E-4FAA-B709-F47E173F54AD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Администрация города Махачкалы</a:t>
            </a:r>
            <a:endParaRPr kumimoji="0" lang="ru-ID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8">
            <a:extLst>
              <a:ext uri="{FF2B5EF4-FFF2-40B4-BE49-F238E27FC236}">
                <a16:creationId xmlns:a16="http://schemas.microsoft.com/office/drawing/2014/main" id="{E7A637A7-AD7C-4A08-A7B1-17AFF7674DF1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7F12E86-B17F-419C-8169-859D8261B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3990" y="284108"/>
            <a:ext cx="658027" cy="4760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E7B6D3-E973-453C-A314-4DFA57FF2968}"/>
              </a:ext>
            </a:extLst>
          </p:cNvPr>
          <p:cNvSpPr txBox="1"/>
          <p:nvPr/>
        </p:nvSpPr>
        <p:spPr>
          <a:xfrm>
            <a:off x="627016" y="5104323"/>
            <a:ext cx="64718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ПРОФИЛЬ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С ВНУТРИГОРОДСКИМ ДЕЛЕНИЕМ «ГОРОД МАХАЧКАЛА»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D82D86-622E-4138-9755-64E3CAF623D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0502" y="1373204"/>
            <a:ext cx="7076547" cy="3480269"/>
          </a:xfrm>
          <a:prstGeom prst="round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C24E43-FBB5-4DC0-A07E-4A00E37732A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alphaModFix amt="85000"/>
          </a:blip>
          <a:stretch>
            <a:fillRect/>
          </a:stretch>
        </p:blipFill>
        <p:spPr>
          <a:xfrm>
            <a:off x="7780159" y="1935890"/>
            <a:ext cx="1819848" cy="23548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27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9FA1CCCC-27F8-04AE-2D67-9FEF7E4963DB}"/>
              </a:ext>
            </a:extLst>
          </p:cNvPr>
          <p:cNvSpPr/>
          <p:nvPr/>
        </p:nvSpPr>
        <p:spPr>
          <a:xfrm>
            <a:off x="5305521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id="{37F814F7-C72C-DEBF-A8E0-D0157782DA7F}"/>
              </a:ext>
            </a:extLst>
          </p:cNvPr>
          <p:cNvSpPr/>
          <p:nvPr/>
        </p:nvSpPr>
        <p:spPr>
          <a:xfrm>
            <a:off x="5305521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82B9E135-49A8-AFAE-B5ED-1983DB685625}"/>
              </a:ext>
            </a:extLst>
          </p:cNvPr>
          <p:cNvSpPr/>
          <p:nvPr/>
        </p:nvSpPr>
        <p:spPr>
          <a:xfrm>
            <a:off x="5305521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7A8C65-2FFC-FA19-1043-FD5C616916B7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0E7AEE1B-6493-2AAC-9706-2C996F25F138}"/>
              </a:ext>
            </a:extLst>
          </p:cNvPr>
          <p:cNvSpPr/>
          <p:nvPr/>
        </p:nvSpPr>
        <p:spPr>
          <a:xfrm>
            <a:off x="627018" y="163628"/>
            <a:ext cx="210843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75F4BDB2-1DD7-9775-89B1-819D0A2A7FFF}"/>
              </a:ext>
            </a:extLst>
          </p:cNvPr>
          <p:cNvSpPr/>
          <p:nvPr/>
        </p:nvSpPr>
        <p:spPr>
          <a:xfrm>
            <a:off x="627016" y="5217886"/>
            <a:ext cx="9176347" cy="1080000"/>
          </a:xfrm>
          <a:prstGeom prst="roundRect">
            <a:avLst>
              <a:gd name="adj" fmla="val 253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A2AD330D-FF13-7864-9E54-AAB88FE0D0E9}"/>
              </a:ext>
            </a:extLst>
          </p:cNvPr>
          <p:cNvSpPr/>
          <p:nvPr/>
        </p:nvSpPr>
        <p:spPr>
          <a:xfrm>
            <a:off x="627016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B503AD-0885-7A92-B50F-6D6B23E4B90F}"/>
              </a:ext>
            </a:extLst>
          </p:cNvPr>
          <p:cNvSpPr txBox="1"/>
          <p:nvPr/>
        </p:nvSpPr>
        <p:spPr>
          <a:xfrm>
            <a:off x="872824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ОБСЛУЖИВАНИЕ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901A812C-12AC-0269-B78F-98A858EE1EF6}"/>
              </a:ext>
            </a:extLst>
          </p:cNvPr>
          <p:cNvSpPr/>
          <p:nvPr/>
        </p:nvSpPr>
        <p:spPr>
          <a:xfrm>
            <a:off x="627016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2D3A55BF-3247-B000-6EA4-E0D6AB1E9AFD}"/>
              </a:ext>
            </a:extLst>
          </p:cNvPr>
          <p:cNvSpPr/>
          <p:nvPr/>
        </p:nvSpPr>
        <p:spPr>
          <a:xfrm>
            <a:off x="627016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A15FB1C-D0D1-CE8C-F8E6-994D5BF27E92}"/>
              </a:ext>
            </a:extLst>
          </p:cNvPr>
          <p:cNvSpPr txBox="1"/>
          <p:nvPr/>
        </p:nvSpPr>
        <p:spPr>
          <a:xfrm>
            <a:off x="872824" y="287888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ЭЛЕКТРОСНАБЖЕНИЯ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85C49D6-BF39-8137-2806-6E756A76C75E}"/>
              </a:ext>
            </a:extLst>
          </p:cNvPr>
          <p:cNvSpPr txBox="1"/>
          <p:nvPr/>
        </p:nvSpPr>
        <p:spPr>
          <a:xfrm>
            <a:off x="872824" y="4142829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ВОДОСНАБЖЕНИЯ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F38B41A-CEBF-CCE2-493A-938216893052}"/>
              </a:ext>
            </a:extLst>
          </p:cNvPr>
          <p:cNvSpPr txBox="1"/>
          <p:nvPr/>
        </p:nvSpPr>
        <p:spPr>
          <a:xfrm>
            <a:off x="5551329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ТЕПЛОСНАБЖЕНИЯ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D6839A-39A6-4F5E-B5FE-686F0C2ED13D}"/>
              </a:ext>
            </a:extLst>
          </p:cNvPr>
          <p:cNvSpPr txBox="1"/>
          <p:nvPr/>
        </p:nvSpPr>
        <p:spPr>
          <a:xfrm>
            <a:off x="5551329" y="287888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АВТОМОБИЛЬНЫХ ДОРОГ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EE053FA-A557-1414-8ECE-9262B61E39F3}"/>
              </a:ext>
            </a:extLst>
          </p:cNvPr>
          <p:cNvSpPr txBox="1"/>
          <p:nvPr/>
        </p:nvSpPr>
        <p:spPr>
          <a:xfrm>
            <a:off x="5551329" y="4142829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ГАЗОСНАБЖЕНИЯ 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F09B481-63E6-4827-EEE1-C4395D37642B}"/>
              </a:ext>
            </a:extLst>
          </p:cNvPr>
          <p:cNvSpPr txBox="1"/>
          <p:nvPr/>
        </p:nvSpPr>
        <p:spPr>
          <a:xfrm>
            <a:off x="627015" y="5404523"/>
            <a:ext cx="916058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7" name="Диаграмма 136">
            <a:extLst>
              <a:ext uri="{FF2B5EF4-FFF2-40B4-BE49-F238E27FC236}">
                <a16:creationId xmlns:a16="http://schemas.microsoft.com/office/drawing/2014/main" id="{C51C3D30-2B31-37DD-003E-863B1BF9B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7658815"/>
              </p:ext>
            </p:extLst>
          </p:nvPr>
        </p:nvGraphicFramePr>
        <p:xfrm>
          <a:off x="5551329" y="1848679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9" name="Диаграмма 138">
            <a:extLst>
              <a:ext uri="{FF2B5EF4-FFF2-40B4-BE49-F238E27FC236}">
                <a16:creationId xmlns:a16="http://schemas.microsoft.com/office/drawing/2014/main" id="{97A1D79B-4DF1-ADD5-E150-13F835D6F9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8881430"/>
              </p:ext>
            </p:extLst>
          </p:nvPr>
        </p:nvGraphicFramePr>
        <p:xfrm>
          <a:off x="5557264" y="3110373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1" name="Диаграмма 140">
            <a:extLst>
              <a:ext uri="{FF2B5EF4-FFF2-40B4-BE49-F238E27FC236}">
                <a16:creationId xmlns:a16="http://schemas.microsoft.com/office/drawing/2014/main" id="{742B76D2-5D93-71F4-1341-2C5463DC04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5860668"/>
              </p:ext>
            </p:extLst>
          </p:nvPr>
        </p:nvGraphicFramePr>
        <p:xfrm>
          <a:off x="5557264" y="4372067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3" name="Диаграмма 142">
            <a:extLst>
              <a:ext uri="{FF2B5EF4-FFF2-40B4-BE49-F238E27FC236}">
                <a16:creationId xmlns:a16="http://schemas.microsoft.com/office/drawing/2014/main" id="{FA8C9C48-A45C-D0E3-548B-CB6A14B902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5766285"/>
              </p:ext>
            </p:extLst>
          </p:nvPr>
        </p:nvGraphicFramePr>
        <p:xfrm>
          <a:off x="872824" y="1848679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4" name="Диаграмма 143">
            <a:extLst>
              <a:ext uri="{FF2B5EF4-FFF2-40B4-BE49-F238E27FC236}">
                <a16:creationId xmlns:a16="http://schemas.microsoft.com/office/drawing/2014/main" id="{31E09409-6A4A-5B0C-B3C4-AF3F5C017F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1674997"/>
              </p:ext>
            </p:extLst>
          </p:nvPr>
        </p:nvGraphicFramePr>
        <p:xfrm>
          <a:off x="878759" y="3110373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5" name="Диаграмма 144">
            <a:extLst>
              <a:ext uri="{FF2B5EF4-FFF2-40B4-BE49-F238E27FC236}">
                <a16:creationId xmlns:a16="http://schemas.microsoft.com/office/drawing/2014/main" id="{19E1FE89-1D22-621D-B790-2E2FDB94C2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0236261"/>
              </p:ext>
            </p:extLst>
          </p:nvPr>
        </p:nvGraphicFramePr>
        <p:xfrm>
          <a:off x="878759" y="4372067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142B7C9-C8A4-AD18-9E68-F31C31721362}"/>
              </a:ext>
            </a:extLst>
          </p:cNvPr>
          <p:cNvSpPr txBox="1"/>
          <p:nvPr/>
        </p:nvSpPr>
        <p:spPr>
          <a:xfrm>
            <a:off x="872825" y="5721154"/>
            <a:ext cx="2736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хорошее качество услуг водоснабжения, газоснабжения, теплоснабжения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CE461E-F443-47C2-E7FF-BE4E6CF5C7C2}"/>
              </a:ext>
            </a:extLst>
          </p:cNvPr>
          <p:cNvSpPr txBox="1"/>
          <p:nvPr/>
        </p:nvSpPr>
        <p:spPr>
          <a:xfrm>
            <a:off x="3862274" y="5716498"/>
            <a:ext cx="27360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услуг электроснабжения и транспортного обслуживания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FAD5A-EE6F-8C60-E3B8-C76D8952E3A6}"/>
              </a:ext>
            </a:extLst>
          </p:cNvPr>
          <p:cNvSpPr txBox="1"/>
          <p:nvPr/>
        </p:nvSpPr>
        <p:spPr>
          <a:xfrm>
            <a:off x="6598274" y="5716497"/>
            <a:ext cx="29894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автомобильных дорог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8257BF-C8CD-4D3E-8B2D-1BA50246EF2B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2283290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627016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750638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750638" y="3120117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673668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ТУРИСТИЧЕСК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ИЕ</a:t>
            </a:r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 ДОСТОПРИМЕЧАТЕЛЬНОСТИ 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270253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C7EEC72E-3ED9-E267-43BA-E4A3E81CE2BE}"/>
              </a:ext>
            </a:extLst>
          </p:cNvPr>
          <p:cNvSpPr/>
          <p:nvPr/>
        </p:nvSpPr>
        <p:spPr>
          <a:xfrm>
            <a:off x="6835241" y="2680175"/>
            <a:ext cx="2968121" cy="1116000"/>
          </a:xfrm>
          <a:prstGeom prst="roundRect">
            <a:avLst>
              <a:gd name="adj" fmla="val 2448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D55725BD-9CEF-A6C4-CE2F-1F1ED6085E54}"/>
              </a:ext>
            </a:extLst>
          </p:cNvPr>
          <p:cNvSpPr/>
          <p:nvPr/>
        </p:nvSpPr>
        <p:spPr>
          <a:xfrm>
            <a:off x="6827078" y="3964739"/>
            <a:ext cx="2968121" cy="1116000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631260" y="4225244"/>
            <a:ext cx="801398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ЦЕНТРАЛЬНАЯ ДЖУМА-МЕЧЕТЬ 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5594087" y="2539113"/>
            <a:ext cx="947263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ИСТОРИЧЕСКИЙ ПАРК «РОССИЯ-МОЯ ИСТОРИЯ»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2653312" y="5824814"/>
            <a:ext cx="694107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ПЛЯЖ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5600677" y="5695832"/>
            <a:ext cx="964750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 ИМ. ЛЕНИНСКОГО КОМСОМОЛА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5612417" y="4090485"/>
            <a:ext cx="856583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«РУССКОЙ УЧИТЕЛЬНИЦЕ»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31BFC30A-9CC5-E6E2-F85C-B6EFC1138044}"/>
              </a:ext>
            </a:extLst>
          </p:cNvPr>
          <p:cNvSpPr txBox="1"/>
          <p:nvPr/>
        </p:nvSpPr>
        <p:spPr>
          <a:xfrm>
            <a:off x="7142572" y="3214256"/>
            <a:ext cx="2003054" cy="162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млн туристов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93D18ECF-A386-4937-AA7D-760DB0FD36AC}"/>
              </a:ext>
            </a:extLst>
          </p:cNvPr>
          <p:cNvSpPr txBox="1"/>
          <p:nvPr/>
        </p:nvSpPr>
        <p:spPr>
          <a:xfrm>
            <a:off x="7142572" y="3544916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Прибыло в 2022 г.</a:t>
            </a:r>
          </a:p>
        </p:txBody>
      </p:sp>
      <p:sp>
        <p:nvSpPr>
          <p:cNvPr id="212" name="Скругленный прямоугольник 211">
            <a:extLst>
              <a:ext uri="{FF2B5EF4-FFF2-40B4-BE49-F238E27FC236}">
                <a16:creationId xmlns:a16="http://schemas.microsoft.com/office/drawing/2014/main" id="{EF3E43EC-A155-BABE-59F4-F2F66FC0AFD4}"/>
              </a:ext>
            </a:extLst>
          </p:cNvPr>
          <p:cNvSpPr/>
          <p:nvPr/>
        </p:nvSpPr>
        <p:spPr>
          <a:xfrm>
            <a:off x="7142068" y="2836362"/>
            <a:ext cx="1402327" cy="182131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+44% по отношению к 2021 году</a:t>
            </a:r>
            <a:endParaRPr lang="ru-ID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F2AD49D8-CFBB-2002-4B05-BC3FEC616920}"/>
              </a:ext>
            </a:extLst>
          </p:cNvPr>
          <p:cNvSpPr txBox="1"/>
          <p:nvPr/>
        </p:nvSpPr>
        <p:spPr>
          <a:xfrm>
            <a:off x="7051059" y="4022659"/>
            <a:ext cx="16001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туристов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1720A437-E917-8D9D-E318-B644F0E3B647}"/>
              </a:ext>
            </a:extLst>
          </p:cNvPr>
          <p:cNvSpPr txBox="1"/>
          <p:nvPr/>
        </p:nvSpPr>
        <p:spPr>
          <a:xfrm>
            <a:off x="7118443" y="4330256"/>
            <a:ext cx="104358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Сулакский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каньон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Бархан </a:t>
            </a:r>
            <a:r>
              <a:rPr lang="ru-RU" sz="6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Сарыкум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Самурский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Чох и Гуниб 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EC006853-1759-BDB6-6911-2586A3F1D762}"/>
              </a:ext>
            </a:extLst>
          </p:cNvPr>
          <p:cNvSpPr txBox="1"/>
          <p:nvPr/>
        </p:nvSpPr>
        <p:spPr>
          <a:xfrm>
            <a:off x="8319301" y="4345111"/>
            <a:ext cx="1043582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Балхар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Карадахская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теснина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Водопад </a:t>
            </a:r>
            <a:r>
              <a:rPr lang="ru-RU" sz="6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Тобот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Гамсутль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2" name="Рисунок 241" descr="Пользователь со сплошной заливкой">
            <a:extLst>
              <a:ext uri="{FF2B5EF4-FFF2-40B4-BE49-F238E27FC236}">
                <a16:creationId xmlns:a16="http://schemas.microsoft.com/office/drawing/2014/main" id="{8CF82E8F-65AA-3A35-D6F5-B314FC10F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21526" y="2779435"/>
            <a:ext cx="360000" cy="360000"/>
          </a:xfrm>
          <a:prstGeom prst="rect">
            <a:avLst/>
          </a:prstGeom>
        </p:spPr>
      </p:pic>
      <p:pic>
        <p:nvPicPr>
          <p:cNvPr id="246" name="Рисунок 245" descr="Карта с кнопкой со сплошной заливкой">
            <a:extLst>
              <a:ext uri="{FF2B5EF4-FFF2-40B4-BE49-F238E27FC236}">
                <a16:creationId xmlns:a16="http://schemas.microsoft.com/office/drawing/2014/main" id="{1CE77E23-3B18-38FC-9A54-0800D019A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21526" y="4053866"/>
            <a:ext cx="360000" cy="36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CB6088-2470-465D-9AB1-958E16DCCC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887" y="3178086"/>
            <a:ext cx="1678124" cy="1339441"/>
          </a:xfrm>
          <a:prstGeom prst="roundRect">
            <a:avLst/>
          </a:prstGeom>
          <a:effectLst>
            <a:softEdge rad="127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A90AFC-7C3B-4FB2-BABC-C665A528ED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868" y="4806292"/>
            <a:ext cx="1693732" cy="1298542"/>
          </a:xfrm>
          <a:prstGeom prst="round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0FC33D-D72B-4DCF-BEE7-692D48D6E0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4822" y="1598216"/>
            <a:ext cx="1658896" cy="1329455"/>
          </a:xfrm>
          <a:prstGeom prst="round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2CE4DE40-ABBF-4F93-9FFE-CC9BA37EC092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1966A1-EA7A-43B4-97B6-3F6AB684B0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00078" y="3196620"/>
            <a:ext cx="1678124" cy="1312199"/>
          </a:xfrm>
          <a:prstGeom prst="round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22081E93-C6F0-4F0D-9225-C910B17A2867}"/>
              </a:ext>
            </a:extLst>
          </p:cNvPr>
          <p:cNvSpPr txBox="1"/>
          <p:nvPr/>
        </p:nvSpPr>
        <p:spPr>
          <a:xfrm>
            <a:off x="2549247" y="2665633"/>
            <a:ext cx="118960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7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ПЛОЩАДЬ ЛЕНИНА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DF379C7-06A9-44EA-BF0E-0B5AD5EFA5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3687" y="1596598"/>
            <a:ext cx="1661561" cy="1330829"/>
          </a:xfrm>
          <a:prstGeom prst="round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F8CBE6B-8EC6-4F51-9D70-28ABD27EA7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0078" y="4801850"/>
            <a:ext cx="1673640" cy="12848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627016" y="2287721"/>
            <a:ext cx="3977403" cy="4020102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ТУРИСТИЧЕСКИЕ МАРШРУТЫ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3E6210EF-3CE9-687B-D58A-316299AB2051}"/>
              </a:ext>
            </a:extLst>
          </p:cNvPr>
          <p:cNvSpPr/>
          <p:nvPr/>
        </p:nvSpPr>
        <p:spPr>
          <a:xfrm>
            <a:off x="627016" y="1401546"/>
            <a:ext cx="3977403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ТУРИСТИЧЕСКИЕ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МАРШРУТЫ ПО МАХАЧКАЛЕ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2E6E61-8778-3D82-B66B-86675CBE24C0}"/>
              </a:ext>
            </a:extLst>
          </p:cNvPr>
          <p:cNvSpPr txBox="1"/>
          <p:nvPr/>
        </p:nvSpPr>
        <p:spPr>
          <a:xfrm>
            <a:off x="1117566" y="2596404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Махачкалинский городской пляж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1473CE6-90F5-AEE0-DE2C-741B3FB20BBD}"/>
              </a:ext>
            </a:extLst>
          </p:cNvPr>
          <p:cNvSpPr/>
          <p:nvPr/>
        </p:nvSpPr>
        <p:spPr>
          <a:xfrm>
            <a:off x="852980" y="256407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099476-09E3-2F37-3B67-A28244658081}"/>
              </a:ext>
            </a:extLst>
          </p:cNvPr>
          <p:cNvSpPr txBox="1"/>
          <p:nvPr/>
        </p:nvSpPr>
        <p:spPr>
          <a:xfrm>
            <a:off x="1123273" y="3132197"/>
            <a:ext cx="1269663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Родопский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бульвар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4F9D21E-69D1-7F1B-E002-38AFEE7A6866}"/>
              </a:ext>
            </a:extLst>
          </p:cNvPr>
          <p:cNvSpPr/>
          <p:nvPr/>
        </p:nvSpPr>
        <p:spPr>
          <a:xfrm>
            <a:off x="852980" y="311384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2F9F45-0791-A0D0-EB8F-4D140334C4EC}"/>
              </a:ext>
            </a:extLst>
          </p:cNvPr>
          <p:cNvSpPr txBox="1"/>
          <p:nvPr/>
        </p:nvSpPr>
        <p:spPr>
          <a:xfrm>
            <a:off x="1171671" y="3640526"/>
            <a:ext cx="1443226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Дагестанский государственный кумыкский театр</a:t>
            </a:r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35D67197-D7DC-D223-02D1-1000B2C57B69}"/>
              </a:ext>
            </a:extLst>
          </p:cNvPr>
          <p:cNvSpPr/>
          <p:nvPr/>
        </p:nvSpPr>
        <p:spPr>
          <a:xfrm>
            <a:off x="852980" y="366361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5DD8FE-13F5-CB44-668C-25BCEE88B1E4}"/>
              </a:ext>
            </a:extLst>
          </p:cNvPr>
          <p:cNvSpPr txBox="1"/>
          <p:nvPr/>
        </p:nvSpPr>
        <p:spPr>
          <a:xfrm>
            <a:off x="1187032" y="4181666"/>
            <a:ext cx="141250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музей Республики Дагестан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C1BD3DD5-5456-150A-CE00-B003466622B3}"/>
              </a:ext>
            </a:extLst>
          </p:cNvPr>
          <p:cNvSpPr/>
          <p:nvPr/>
        </p:nvSpPr>
        <p:spPr>
          <a:xfrm>
            <a:off x="852980" y="421338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70E95D-6538-7CE3-716C-E98AFC270ABC}"/>
              </a:ext>
            </a:extLst>
          </p:cNvPr>
          <p:cNvSpPr txBox="1"/>
          <p:nvPr/>
        </p:nvSpPr>
        <p:spPr>
          <a:xfrm>
            <a:off x="1167061" y="4818478"/>
            <a:ext cx="1452444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Проспект Расула Гамзатова</a:t>
            </a:r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C45211F-A378-7AB1-3776-E71E7791729B}"/>
              </a:ext>
            </a:extLst>
          </p:cNvPr>
          <p:cNvSpPr/>
          <p:nvPr/>
        </p:nvSpPr>
        <p:spPr>
          <a:xfrm>
            <a:off x="852980" y="476315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6F28A4-D5F8-C292-AD29-7E78A661AAE6}"/>
              </a:ext>
            </a:extLst>
          </p:cNvPr>
          <p:cNvSpPr txBox="1"/>
          <p:nvPr/>
        </p:nvSpPr>
        <p:spPr>
          <a:xfrm>
            <a:off x="1196015" y="5347568"/>
            <a:ext cx="139453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им. Ленина</a:t>
            </a:r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C3939A8B-EBAA-2E77-4313-4F1601C113A9}"/>
              </a:ext>
            </a:extLst>
          </p:cNvPr>
          <p:cNvSpPr/>
          <p:nvPr/>
        </p:nvSpPr>
        <p:spPr>
          <a:xfrm>
            <a:off x="852980" y="531292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2A39B736-8491-EA54-D5F8-701C74817BBA}"/>
              </a:ext>
            </a:extLst>
          </p:cNvPr>
          <p:cNvSpPr/>
          <p:nvPr/>
        </p:nvSpPr>
        <p:spPr>
          <a:xfrm>
            <a:off x="852980" y="586269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0B517E-D622-49BC-90A0-E4FB3D95AD1D}"/>
              </a:ext>
            </a:extLst>
          </p:cNvPr>
          <p:cNvSpPr txBox="1"/>
          <p:nvPr/>
        </p:nvSpPr>
        <p:spPr>
          <a:xfrm>
            <a:off x="3020799" y="2604992"/>
            <a:ext cx="14981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Второй рынок в Махачкале</a:t>
            </a:r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52AD3247-4AEF-C8F3-0D6A-EACDE8A4C344}"/>
              </a:ext>
            </a:extLst>
          </p:cNvPr>
          <p:cNvSpPr/>
          <p:nvPr/>
        </p:nvSpPr>
        <p:spPr>
          <a:xfrm>
            <a:off x="2704897" y="256407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BC1E9C-EF72-FBFE-58B7-E58FC53BC4A4}"/>
              </a:ext>
            </a:extLst>
          </p:cNvPr>
          <p:cNvSpPr txBox="1"/>
          <p:nvPr/>
        </p:nvSpPr>
        <p:spPr>
          <a:xfrm>
            <a:off x="3041425" y="3154168"/>
            <a:ext cx="160473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Центральная Джума-мечеть</a:t>
            </a:r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13F4A3A7-0630-90A3-61A7-F991CE80C079}"/>
              </a:ext>
            </a:extLst>
          </p:cNvPr>
          <p:cNvSpPr/>
          <p:nvPr/>
        </p:nvSpPr>
        <p:spPr>
          <a:xfrm>
            <a:off x="2704897" y="311384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4B5B77-CE63-4C1D-D0E0-B4D3C1531E56}"/>
              </a:ext>
            </a:extLst>
          </p:cNvPr>
          <p:cNvSpPr txBox="1"/>
          <p:nvPr/>
        </p:nvSpPr>
        <p:spPr>
          <a:xfrm>
            <a:off x="3072687" y="3648377"/>
            <a:ext cx="12696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Смотровая площадка на </a:t>
            </a:r>
            <a:r>
              <a:rPr lang="ru-RU" sz="7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Тарки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-Тау </a:t>
            </a:r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1C4F6E04-0DD4-3F68-A1CC-2283DD94C7E3}"/>
              </a:ext>
            </a:extLst>
          </p:cNvPr>
          <p:cNvSpPr/>
          <p:nvPr/>
        </p:nvSpPr>
        <p:spPr>
          <a:xfrm>
            <a:off x="2704897" y="366361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5A88DD-4DDA-9814-8EF2-8F8AC4A7C2E7}"/>
              </a:ext>
            </a:extLst>
          </p:cNvPr>
          <p:cNvSpPr txBox="1"/>
          <p:nvPr/>
        </p:nvSpPr>
        <p:spPr>
          <a:xfrm>
            <a:off x="3041425" y="4196851"/>
            <a:ext cx="12696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 имени Ленинского Комсомола</a:t>
            </a:r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18CF0CA4-F2A1-0360-A6E2-74FF891185A8}"/>
              </a:ext>
            </a:extLst>
          </p:cNvPr>
          <p:cNvSpPr/>
          <p:nvPr/>
        </p:nvSpPr>
        <p:spPr>
          <a:xfrm>
            <a:off x="2704897" y="421338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45CB01F-EB1C-99DC-8023-95FE82EEECD6}"/>
              </a:ext>
            </a:extLst>
          </p:cNvPr>
          <p:cNvSpPr txBox="1"/>
          <p:nvPr/>
        </p:nvSpPr>
        <p:spPr>
          <a:xfrm>
            <a:off x="3023588" y="4799293"/>
            <a:ext cx="1269663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 Буйнакского</a:t>
            </a:r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5E5735A3-93FF-68B6-C18B-BD44C4F6B31D}"/>
              </a:ext>
            </a:extLst>
          </p:cNvPr>
          <p:cNvSpPr/>
          <p:nvPr/>
        </p:nvSpPr>
        <p:spPr>
          <a:xfrm>
            <a:off x="2704897" y="476315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314575-EEE6-B14D-A8E5-1F0FBE9D2CB0}"/>
              </a:ext>
            </a:extLst>
          </p:cNvPr>
          <p:cNvSpPr txBox="1"/>
          <p:nvPr/>
        </p:nvSpPr>
        <p:spPr>
          <a:xfrm>
            <a:off x="1231809" y="5942570"/>
            <a:ext cx="1269663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 драмтеатр</a:t>
            </a:r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3BA63506-3A85-876C-8DD2-5567F1A16BE8}"/>
              </a:ext>
            </a:extLst>
          </p:cNvPr>
          <p:cNvSpPr/>
          <p:nvPr/>
        </p:nvSpPr>
        <p:spPr>
          <a:xfrm>
            <a:off x="2704897" y="531292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AA1BDB1-65E7-EE3C-0E87-91D954F26FA5}"/>
              </a:ext>
            </a:extLst>
          </p:cNvPr>
          <p:cNvSpPr txBox="1"/>
          <p:nvPr/>
        </p:nvSpPr>
        <p:spPr>
          <a:xfrm>
            <a:off x="3041424" y="5334514"/>
            <a:ext cx="1269663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Старая часть города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EC77023F-77D5-D805-E5B3-812982423A8C}"/>
              </a:ext>
            </a:extLst>
          </p:cNvPr>
          <p:cNvSpPr/>
          <p:nvPr/>
        </p:nvSpPr>
        <p:spPr>
          <a:xfrm>
            <a:off x="2704897" y="586269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696567A-E5EA-42B6-8986-1722EE3A2621}"/>
              </a:ext>
            </a:extLst>
          </p:cNvPr>
          <p:cNvSpPr txBox="1"/>
          <p:nvPr/>
        </p:nvSpPr>
        <p:spPr>
          <a:xfrm>
            <a:off x="3041424" y="5869735"/>
            <a:ext cx="147752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русской учительнице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C85BC2-EBAA-4854-8735-60518301D07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00140" y="2374518"/>
            <a:ext cx="4898607" cy="3846507"/>
          </a:xfrm>
          <a:prstGeom prst="round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B18AC48C-EE67-44BC-BDBE-C1FA9206CFDA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2069418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45A40C3D-5FE2-E053-3290-D28F2204372C}"/>
              </a:ext>
            </a:extLst>
          </p:cNvPr>
          <p:cNvSpPr/>
          <p:nvPr/>
        </p:nvSpPr>
        <p:spPr>
          <a:xfrm>
            <a:off x="6835241" y="1429319"/>
            <a:ext cx="2968121" cy="4878504"/>
          </a:xfrm>
          <a:prstGeom prst="roundRect">
            <a:avLst>
              <a:gd name="adj" fmla="val 703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id="{8D9851CB-3B9D-FFA9-7B9B-F99179EA665A}"/>
              </a:ext>
            </a:extLst>
          </p:cNvPr>
          <p:cNvSpPr/>
          <p:nvPr/>
        </p:nvSpPr>
        <p:spPr>
          <a:xfrm>
            <a:off x="627016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id="{F2BF197B-A448-E079-7BC3-CC0BAF390F9F}"/>
              </a:ext>
            </a:extLst>
          </p:cNvPr>
          <p:cNvSpPr/>
          <p:nvPr/>
        </p:nvSpPr>
        <p:spPr>
          <a:xfrm>
            <a:off x="750637" y="1525350"/>
            <a:ext cx="2843999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7F9C4-38A1-7877-08F5-FF97015D71C6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ЗНАКОВЫЕ СОБЫТИЯ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2165614C-6371-5053-2690-9B9E16044DB3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26243AEC-A602-C121-C4DA-F42F484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2697CC25-E141-68D7-3AF7-2D6890050277}"/>
              </a:ext>
            </a:extLst>
          </p:cNvPr>
          <p:cNvSpPr txBox="1"/>
          <p:nvPr/>
        </p:nvSpPr>
        <p:spPr>
          <a:xfrm>
            <a:off x="2949800" y="2993992"/>
            <a:ext cx="577041" cy="7540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165 лет</a:t>
            </a:r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дня основания города Махачкала</a:t>
            </a:r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86DD7929-F616-C9CC-CA73-76240227E2F5}"/>
              </a:ext>
            </a:extLst>
          </p:cNvPr>
          <p:cNvSpPr txBox="1"/>
          <p:nvPr/>
        </p:nvSpPr>
        <p:spPr>
          <a:xfrm>
            <a:off x="7030593" y="4225283"/>
            <a:ext cx="239319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167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летние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 Махачкала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2024 году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B7E3A4C9-2BF0-143F-A841-6178A0FDF96B}"/>
              </a:ext>
            </a:extLst>
          </p:cNvPr>
          <p:cNvSpPr txBox="1"/>
          <p:nvPr/>
        </p:nvSpPr>
        <p:spPr>
          <a:xfrm>
            <a:off x="7030593" y="5356058"/>
            <a:ext cx="2393192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 </a:t>
            </a:r>
            <a:r>
              <a:rPr lang="ru-RU" sz="900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Родопского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бульвара</a:t>
            </a:r>
          </a:p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 общественных пространств 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7757ABF-CE18-4EF4-9BF0-AE7C8D81B176}"/>
              </a:ext>
            </a:extLst>
          </p:cNvPr>
          <p:cNvSpPr/>
          <p:nvPr/>
        </p:nvSpPr>
        <p:spPr>
          <a:xfrm>
            <a:off x="756560" y="3919288"/>
            <a:ext cx="2844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A399365B-8394-2661-767B-A9A723347202}"/>
              </a:ext>
            </a:extLst>
          </p:cNvPr>
          <p:cNvSpPr/>
          <p:nvPr/>
        </p:nvSpPr>
        <p:spPr>
          <a:xfrm>
            <a:off x="3745209" y="1525350"/>
            <a:ext cx="2826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793D5F30-060A-B010-4F6B-9E7C5FE58BF0}"/>
              </a:ext>
            </a:extLst>
          </p:cNvPr>
          <p:cNvSpPr/>
          <p:nvPr/>
        </p:nvSpPr>
        <p:spPr>
          <a:xfrm>
            <a:off x="3725362" y="3919288"/>
            <a:ext cx="2826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9CC857-D470-2C25-1213-6644A90B3344}"/>
              </a:ext>
            </a:extLst>
          </p:cNvPr>
          <p:cNvSpPr txBox="1"/>
          <p:nvPr/>
        </p:nvSpPr>
        <p:spPr>
          <a:xfrm>
            <a:off x="5782626" y="2895371"/>
            <a:ext cx="768735" cy="846386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i="0" dirty="0">
                <a:solidFill>
                  <a:srgbClr val="4756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100 лет</a:t>
            </a:r>
          </a:p>
          <a:p>
            <a:r>
              <a:rPr lang="ru-RU" sz="700" b="1" i="0" dirty="0">
                <a:solidFill>
                  <a:srgbClr val="4756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Празднование юбилея народного поэта РД Расула Гамзатова</a:t>
            </a:r>
            <a:endParaRPr lang="ru-RU" sz="700" b="1" i="0" dirty="0">
              <a:solidFill>
                <a:srgbClr val="4756A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645823-3F3F-E5A0-0E3E-A266C73C7D03}"/>
              </a:ext>
            </a:extLst>
          </p:cNvPr>
          <p:cNvSpPr txBox="1"/>
          <p:nvPr/>
        </p:nvSpPr>
        <p:spPr>
          <a:xfrm>
            <a:off x="2936232" y="5266493"/>
            <a:ext cx="644596" cy="7540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лет</a:t>
            </a:r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Празднование юбилея народного поэта РД Фазу Алиевой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E66BC2-F2F8-59E6-5B96-45775CFB9196}"/>
              </a:ext>
            </a:extLst>
          </p:cNvPr>
          <p:cNvSpPr txBox="1"/>
          <p:nvPr/>
        </p:nvSpPr>
        <p:spPr>
          <a:xfrm>
            <a:off x="5977744" y="5851517"/>
            <a:ext cx="694107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Фестиваль кофе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47C672-4E28-C96F-D4F6-4966E6FCADA2}"/>
              </a:ext>
            </a:extLst>
          </p:cNvPr>
          <p:cNvSpPr txBox="1"/>
          <p:nvPr/>
        </p:nvSpPr>
        <p:spPr>
          <a:xfrm>
            <a:off x="7030593" y="4970042"/>
            <a:ext cx="23931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06D10A-91DC-D26F-7FCC-5E23D5A2F0C9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2022-2023 гг.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56C46E-8CC0-4AE2-8382-66F044B74D6B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D51B299-D04D-45CC-AD02-FEBCCA1E8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229" y="1620863"/>
            <a:ext cx="2044603" cy="2034547"/>
          </a:xfrm>
          <a:prstGeom prst="round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2478281-EE17-4386-9DA8-AB0771D2D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857" y="4024851"/>
            <a:ext cx="2059486" cy="2034547"/>
          </a:xfrm>
          <a:prstGeom prst="round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5EC5545-F1A3-43F1-A754-78EA3ED92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241" y="1401546"/>
            <a:ext cx="2968121" cy="2161627"/>
          </a:xfrm>
          <a:prstGeom prst="round2Same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403F60-67C3-4382-827D-C812EDFB8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228" y="4012050"/>
            <a:ext cx="2044603" cy="2047348"/>
          </a:xfrm>
          <a:prstGeom prst="round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A0F705-A618-44DA-9CBE-DF1313E56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5857" y="1650548"/>
            <a:ext cx="1870147" cy="200486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60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B3B4E-A3F1-9268-7E15-834DA4EE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005C025-2623-9580-35BF-52C29B12C5F2}"/>
              </a:ext>
            </a:extLst>
          </p:cNvPr>
          <p:cNvSpPr/>
          <p:nvPr/>
        </p:nvSpPr>
        <p:spPr>
          <a:xfrm>
            <a:off x="640991" y="1407121"/>
            <a:ext cx="2934749" cy="1116000"/>
          </a:xfrm>
          <a:prstGeom prst="roundRect">
            <a:avLst>
              <a:gd name="adj" fmla="val 2374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ВЫВОД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DD9035D-0DB5-F710-38AF-4E84C7321C56}"/>
              </a:ext>
            </a:extLst>
          </p:cNvPr>
          <p:cNvSpPr/>
          <p:nvPr/>
        </p:nvSpPr>
        <p:spPr>
          <a:xfrm>
            <a:off x="640991" y="267015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ТРУДНОСТИ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реализации инвестиционных проектов</a:t>
            </a:r>
            <a:endParaRPr kumimoji="0" lang="ru-ID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5CC6982-BC12-C140-E606-CC07C9F36009}"/>
              </a:ext>
            </a:extLst>
          </p:cNvPr>
          <p:cNvSpPr/>
          <p:nvPr/>
        </p:nvSpPr>
        <p:spPr>
          <a:xfrm>
            <a:off x="640991" y="393318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ГЛАВНАЯ ПРИЧИНА 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которой компании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</a:t>
            </a:r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реализуют инвестиционные проекты</a:t>
            </a:r>
            <a:endParaRPr kumimoji="0" lang="ru-ID" sz="5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6BA6056E-D12F-33EB-59AB-07A8E8713A78}"/>
              </a:ext>
            </a:extLst>
          </p:cNvPr>
          <p:cNvSpPr/>
          <p:nvPr/>
        </p:nvSpPr>
        <p:spPr>
          <a:xfrm>
            <a:off x="640991" y="5196212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ВЫВОДЫ</a:t>
            </a:r>
            <a:endParaRPr kumimoji="0" lang="ru-ID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33987FB9-B927-7B2C-FDA8-949F13EB4C31}"/>
              </a:ext>
            </a:extLst>
          </p:cNvPr>
          <p:cNvSpPr/>
          <p:nvPr/>
        </p:nvSpPr>
        <p:spPr>
          <a:xfrm>
            <a:off x="3731306" y="519621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Дополнить меры муниципальной поддержки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обходимо развивать инфраструктуру, в том числе дорожно-транспортную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развивать бизнес-инфраструктуру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ехнопарки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бизнес-инкубаторы)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08B46-D94D-0287-1861-FDC8D42E6E4F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217EEF0-7F35-C6AD-682A-7E716DC33D87}"/>
              </a:ext>
            </a:extLst>
          </p:cNvPr>
          <p:cNvSpPr/>
          <p:nvPr/>
        </p:nvSpPr>
        <p:spPr>
          <a:xfrm>
            <a:off x="627016" y="163628"/>
            <a:ext cx="1719674" cy="23682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C0ACEFC3-9A08-37C3-AB09-1366646D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D25CE0A5-C6DD-EFB5-7F0D-422A5515A6CF}"/>
              </a:ext>
            </a:extLst>
          </p:cNvPr>
          <p:cNvSpPr/>
          <p:nvPr/>
        </p:nvSpPr>
        <p:spPr>
          <a:xfrm>
            <a:off x="3731306" y="3919469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Большое количество документов и требуемых разрешений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BE68BAEC-57FA-0428-15A8-90E073C6D260}"/>
              </a:ext>
            </a:extLst>
          </p:cNvPr>
          <p:cNvSpPr/>
          <p:nvPr/>
        </p:nvSpPr>
        <p:spPr>
          <a:xfrm>
            <a:off x="3731306" y="267015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оформлением документов (большое количество документов и требуемых разрешений)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инансовые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трудности (необходимость использования заемных средств для развития бизнеса)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Трудности с созданием/модернизацией инженерной инфраструктуры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732DCD51-8059-77E4-5EA0-013D62834C40}"/>
              </a:ext>
            </a:extLst>
          </p:cNvPr>
          <p:cNvSpPr/>
          <p:nvPr/>
        </p:nvSpPr>
        <p:spPr>
          <a:xfrm>
            <a:off x="3725825" y="1407120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климат требует улучшений</a:t>
            </a:r>
          </a:p>
        </p:txBody>
      </p:sp>
      <p:pic>
        <p:nvPicPr>
          <p:cNvPr id="22" name="Рисунок 21" descr="Запрещено со сплошной заливкой">
            <a:extLst>
              <a:ext uri="{FF2B5EF4-FFF2-40B4-BE49-F238E27FC236}">
                <a16:creationId xmlns:a16="http://schemas.microsoft.com/office/drawing/2014/main" id="{B85CCF1F-32E1-8B67-07D4-F82EAD4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61" y="3019170"/>
            <a:ext cx="360000" cy="360000"/>
          </a:xfrm>
          <a:prstGeom prst="rect">
            <a:avLst/>
          </a:prstGeom>
        </p:spPr>
      </p:pic>
      <p:pic>
        <p:nvPicPr>
          <p:cNvPr id="24" name="Рисунок 23" descr="Документ со сплошной заливкой">
            <a:extLst>
              <a:ext uri="{FF2B5EF4-FFF2-40B4-BE49-F238E27FC236}">
                <a16:creationId xmlns:a16="http://schemas.microsoft.com/office/drawing/2014/main" id="{FB855C50-1952-4A98-54F0-D09E8551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61" y="5574211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еремотка назад со сплошной заливкой">
            <a:extLst>
              <a:ext uri="{FF2B5EF4-FFF2-40B4-BE49-F238E27FC236}">
                <a16:creationId xmlns:a16="http://schemas.microsoft.com/office/drawing/2014/main" id="{703C4EAF-A054-7B54-D1C8-AE742458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53262" y="1785120"/>
            <a:ext cx="360000" cy="360000"/>
          </a:xfrm>
          <a:prstGeom prst="rect">
            <a:avLst/>
          </a:prstGeom>
        </p:spPr>
      </p:pic>
      <p:pic>
        <p:nvPicPr>
          <p:cNvPr id="37" name="Рисунок 36" descr="Значок 1 со сплошной заливкой">
            <a:extLst>
              <a:ext uri="{FF2B5EF4-FFF2-40B4-BE49-F238E27FC236}">
                <a16:creationId xmlns:a16="http://schemas.microsoft.com/office/drawing/2014/main" id="{B13FD86C-5462-BA07-2362-BC432B18D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61" y="4313734"/>
            <a:ext cx="360000" cy="36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5D6CFDF-4CD8-4896-872A-E470FDDD5E82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1138695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F58A6-13A1-8A33-6813-0C624941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A1738778-6637-A8AE-3929-9F58A8A9D61C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B42814-09EE-1E83-2D27-5A379ADA2167}"/>
              </a:ext>
            </a:extLst>
          </p:cNvPr>
          <p:cNvSpPr txBox="1"/>
          <p:nvPr/>
        </p:nvSpPr>
        <p:spPr>
          <a:xfrm>
            <a:off x="558540" y="554909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921EB416-9AFF-B016-5F02-C659F8A49D05}"/>
              </a:ext>
            </a:extLst>
          </p:cNvPr>
          <p:cNvSpPr/>
          <p:nvPr/>
        </p:nvSpPr>
        <p:spPr>
          <a:xfrm>
            <a:off x="627017" y="163628"/>
            <a:ext cx="202266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EBD85DED-0D11-9C1B-5C5C-9DDF2EAC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D3072D01-2D46-B54E-2C7A-8809E6CA9DBA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32D5C957-0713-A21A-D179-DFD33F07C758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коммуникации между представителями бизнеса                        и администрацией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C588E20-AF3C-032D-DAAD-14AFA769212D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готовых муниципальных инвестиционных площадок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id="{3FCC1223-7B74-B997-317B-D61EB1BC0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8BEBAD2-D09C-C4AC-9A5E-47F8DDCD9DF5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широкого спектра муниципальной поддержки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C44D7B98-D6FF-CBE2-5539-FD144908A34A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коммуникации между </a:t>
            </a: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</a:t>
            </a: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торами и администрацией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id="{757D3257-7032-E7F7-AC03-6546722E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E6B4D0FC-EC46-8BB2-BEEE-F8A090BDDAB0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Своевременная отработка обращений представителей бизнеса, расширение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каналов информирования предпринимателей о мерах поддержки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2A2349C4-C93F-84C0-423A-1D9838FE5145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инвестиционных площадок, подведение необходимой инфраструктуры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76881567-E61B-5009-80D9-45ADC8C80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5BE55F86-A0F7-1A11-42D9-4BF67DE7A1A0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дополнительных мер поддержки со стороны муниципалитета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4ECF1362-D6B1-FEA2-7BB3-30DABE372E72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Активное информирование предпринимателей и инвесторов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преимуществах работы с администрацией города Махачкалы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E38EB9E-3C9F-4203-E590-2FAF263F2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4114B68F-9187-DA4F-1C66-D3D12D2FD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57E9FD9-5681-1E9B-B8FE-4D0E92D3D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id="{DCCC916B-63D2-1405-6DF9-4D53EFB5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id="{C047CF2D-8863-AE61-6A11-D717D8224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35B91CF-EC1A-42E5-BCA6-91798A08F136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1536518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B906F29-101C-C5CB-6AC6-8F8AF706CB1F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Износ сетей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энергоснабжения,  теплоснабжения, водоснабжения и водоотведения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агруженность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автомобильных дорог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Устаревшее дорожное покрытие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1B2E6712-04E7-5838-3ABC-08400429D4F0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Конкуренция за инвесторов и инвестиционные проекты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Ухудшение экологической обстановки                                                                                                             (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ольшое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количество промышленных предприятий) </a:t>
            </a:r>
            <a:endParaRPr lang="ru-RU" sz="600" b="1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Конкуренция с 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туристически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развитыми соседними районами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Развитая обрабатывающая промышленность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Развитое транспортное сообщение (морской, ж/д и автомобильный транспорт)</a:t>
            </a:r>
          </a:p>
          <a:p>
            <a:pPr lvl="0">
              <a:buClr>
                <a:srgbClr val="4756A0"/>
              </a:buClr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в городе 13 высших учебных учреждений, Дагестанского федерального исследовательского центра РАН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Крупнейший город Северо-Кавказского федерального округа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инвестиционных площадок  (2 частных индустриальных парка, 19 помещений, 27 з/у)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государственных и федеральных программах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современных промышленных технологий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азвитие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гастрономического туризма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оздание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новых туристических маршрутов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ГО С ВД «ГОРОД МАХАЧКАЛА»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957B7-DE5B-484B-B762-795ABF46AB70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64CC4-50C0-35C1-8698-0D4853E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CD3FB924-8AB7-6A1E-137F-082844CEC894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376A2C-B856-AE7C-12DC-54D8672227F8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Х СЕТЕЙ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308776B7-918F-5E0D-26FB-CBF1FB560798}"/>
              </a:ext>
            </a:extLst>
          </p:cNvPr>
          <p:cNvSpPr/>
          <p:nvPr/>
        </p:nvSpPr>
        <p:spPr>
          <a:xfrm>
            <a:off x="627018" y="163628"/>
            <a:ext cx="204644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социальных сетей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6E221D1-B30A-2AFE-728A-D448062F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F777D310-C748-0C63-7C10-94D8EB3661AE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F1BEE2E5-F657-D956-969C-447ADF95A286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Низкое качество жилищно-коммунальных услуг, высокий износ коммунальных сетей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81E8849A-1800-23CB-F996-3D8C17AB8429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Загрязнение окружающей среды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Замусоренность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отдельных частей города, несвоевременный вывоз мусора)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id="{B454AB6E-B4B5-BED1-BCA8-ED08047E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E3A1F18-C8FD-662B-51A3-107A6752E754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Автомобильный затор на дорогах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6FF04C89-2E8D-D35E-E091-1CBE585E9E1D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Плохое состояние дорожного покрытия в некоторых частях города                                        (в т.ч. отсутствие освещения)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id="{ECB0A53F-C30E-3DCB-2F85-4C1EC946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FA05FBE1-9402-8F92-3DD2-E40ED63E9A37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региональных программах по капитальному ремонту и модернизации систем ЖКХ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3D89FA1C-E56D-0734-E4B3-1C3105105AF9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региональными властями по увеличению нормативов вывоза мусора, установка дополнительных мусорных урн, проведение субботников                             (Для очистки лесных территорий)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29F39B43-63DC-E4AA-F20E-B9165050F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1559A64C-940D-910B-D7DC-DA4EA600BD15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Так как зачастую заторы возникают из-за неправильной парковки на узких улицах, работа с нарушителями, эвакуация машин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3E84339A-1D2E-CD19-437A-044A78023A7F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государственных программах по финансированию проектов ремонта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модернизации дорожной инфраструктуры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DA1F02B2-CAFF-19BA-A6BA-8D123B274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85462B39-EF11-EA46-289D-5EBB43E6F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8B855E88-6DC5-EE47-647D-DB802E96A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id="{E8398B5E-1749-E9AB-1494-2AACEE23D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id="{DC3542D5-CCD7-BCAF-4A69-DB03F31F7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8A21EE4-8185-45CC-AFA7-FAA5D15A2249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47766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EEF58-47AC-931A-25DB-180ECDDC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E9B03B-BE87-3304-E369-A5ACD1EC2E2A}"/>
              </a:ext>
            </a:extLst>
          </p:cNvPr>
          <p:cNvSpPr txBox="1"/>
          <p:nvPr/>
        </p:nvSpPr>
        <p:spPr>
          <a:xfrm>
            <a:off x="627016" y="550177"/>
            <a:ext cx="916058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ПРЕПЯТСТВУЮЩИЕ РАЗВИТИЮ ГО С ВД «ГОРОД МАХАЧКАЛА»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09002972-2A83-B7CB-3C33-9226D2D723D3}"/>
              </a:ext>
            </a:extLst>
          </p:cNvPr>
          <p:cNvSpPr/>
          <p:nvPr/>
        </p:nvSpPr>
        <p:spPr>
          <a:xfrm>
            <a:off x="627017" y="163628"/>
            <a:ext cx="176995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089B419-1364-9E3C-8921-876ED0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id="{56F40B34-93FA-6F53-6EDD-80B8615C98D9}"/>
              </a:ext>
            </a:extLst>
          </p:cNvPr>
          <p:cNvSpPr/>
          <p:nvPr/>
        </p:nvSpPr>
        <p:spPr>
          <a:xfrm>
            <a:off x="251102" y="443481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износ сетей энергоснабжения, водоснабжения</a:t>
            </a: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водоотведения,  </a:t>
            </a: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теплоснабжения,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id="{A2D1DDE9-57E1-D977-7E4B-DD9915958E57}"/>
              </a:ext>
            </a:extLst>
          </p:cNvPr>
          <p:cNvSpPr/>
          <p:nvPr/>
        </p:nvSpPr>
        <p:spPr>
          <a:xfrm>
            <a:off x="4148984" y="2078497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объем бюрократических вопросов при реализации инвестиционного проекта</a:t>
            </a:r>
            <a:endParaRPr lang="ru-ID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5EBD4C2A-6D2C-D942-EEC0-ACB5C398F013}"/>
              </a:ext>
            </a:extLst>
          </p:cNvPr>
          <p:cNvSpPr/>
          <p:nvPr/>
        </p:nvSpPr>
        <p:spPr>
          <a:xfrm>
            <a:off x="2200043" y="4434818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ID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endParaRPr lang="ru-ID" b="1" dirty="0">
              <a:solidFill>
                <a:srgbClr val="B9B9B9"/>
              </a:solidFill>
            </a:endParaRPr>
          </a:p>
        </p:txBody>
      </p:sp>
      <p:sp>
        <p:nvSpPr>
          <p:cNvPr id="158" name="Скругленный прямоугольник 157">
            <a:extLst>
              <a:ext uri="{FF2B5EF4-FFF2-40B4-BE49-F238E27FC236}">
                <a16:creationId xmlns:a16="http://schemas.microsoft.com/office/drawing/2014/main" id="{8DB03B7F-92D2-CA89-A77D-CA2007C69FE3}"/>
              </a:ext>
            </a:extLst>
          </p:cNvPr>
          <p:cNvSpPr/>
          <p:nvPr/>
        </p:nvSpPr>
        <p:spPr>
          <a:xfrm>
            <a:off x="4148984" y="3179894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ID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бюрократические роблемы</a:t>
            </a:r>
            <a:endParaRPr kumimoji="0" lang="ru-ID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id="{19CD27D8-95D2-A274-3620-D7873362DF03}"/>
              </a:ext>
            </a:extLst>
          </p:cNvPr>
          <p:cNvSpPr/>
          <p:nvPr/>
        </p:nvSpPr>
        <p:spPr>
          <a:xfrm>
            <a:off x="4148984" y="443481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ID" sz="11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</a:t>
            </a:r>
          </a:p>
        </p:txBody>
      </p:sp>
      <p:sp>
        <p:nvSpPr>
          <p:cNvPr id="165" name="Скругленный прямоугольник 164">
            <a:extLst>
              <a:ext uri="{FF2B5EF4-FFF2-40B4-BE49-F238E27FC236}">
                <a16:creationId xmlns:a16="http://schemas.microsoft.com/office/drawing/2014/main" id="{21378D77-1BB4-D404-B2C9-85AB3840D2E5}"/>
              </a:ext>
            </a:extLst>
          </p:cNvPr>
          <p:cNvSpPr/>
          <p:nvPr/>
        </p:nvSpPr>
        <p:spPr>
          <a:xfrm>
            <a:off x="6097925" y="4434818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ID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технические проблемы</a:t>
            </a:r>
            <a:endParaRPr kumimoji="0" lang="ru-ID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id="{093EBC96-1DBE-96F7-5270-7960EF465678}"/>
              </a:ext>
            </a:extLst>
          </p:cNvPr>
          <p:cNvSpPr/>
          <p:nvPr/>
        </p:nvSpPr>
        <p:spPr>
          <a:xfrm>
            <a:off x="8046866" y="443481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algn="ctr"/>
            <a:r>
              <a:rPr kumimoji="0" lang="ru-RU" sz="7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</a:t>
            </a:r>
          </a:p>
          <a:p>
            <a:pPr algn="ctr"/>
            <a:r>
              <a:rPr kumimoji="0" lang="ru-RU" sz="7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коммуникации между представителями бизнеса                и администрацией города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980CBB-DEF3-43DA-9E88-422383962D61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3045932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685A8-F7C3-F2BF-A0EF-3322004B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902F0FF8-D7BC-5A90-66F8-7107F873E6F7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B60799F1-804E-364B-47D8-EDF6921D55E8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801194-F58F-7977-B5EA-4F2AA6D9789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543EF462-B3DD-138C-ECBD-CF021C82966A}"/>
              </a:ext>
            </a:extLst>
          </p:cNvPr>
          <p:cNvSpPr/>
          <p:nvPr/>
        </p:nvSpPr>
        <p:spPr>
          <a:xfrm>
            <a:off x="627017" y="163628"/>
            <a:ext cx="182121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EFA8711-2121-28E9-9943-5434821F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796552C-74FE-ED3B-7943-D91A8138E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5737"/>
              </p:ext>
            </p:extLst>
          </p:nvPr>
        </p:nvGraphicFramePr>
        <p:xfrm>
          <a:off x="627015" y="1376759"/>
          <a:ext cx="9136391" cy="4925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862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087329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4045926532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3825271456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4156422326"/>
                    </a:ext>
                  </a:extLst>
                </a:gridCol>
              </a:tblGrid>
              <a:tr h="791896"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ДЕЙСТВИЯ АДМИНИСТРАЦИИ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ОЧЕРЁДНОСТЬ</a:t>
                      </a: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ВАЖНОСТЬ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ИТОГОВЫЙ </a:t>
                      </a:r>
                    </a:p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endParaRPr lang="ru-ID" sz="900" b="1" i="0" spc="-10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ID" sz="700" b="0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ID" sz="700" b="0" i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042328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Нивелирование угрозы выбора инвестором другого муниципального образования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буклетов и других информационных материалов для презентации сильных сторон и возможностей МО перед потенциальными инвесторами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433674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каналов информирования: модернизация инвестиционного портала, использование профильных ресурсов для информирования, публикация рекламных и иных материалов                  на популярных интернет-ресурсах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028609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Кадровые проблемы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регулярных встреч и мастер-классов предприятий      со школьниками для популяризации рабочих специальностей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Содействие в релокации работников из других населенных пунктов </a:t>
                      </a: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506195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туризма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Привлечение крупных организаций для участия в гастрономическом туризме и помощь в разработке маршрутов со стороны администрации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ежегодных фестивалей с целью сохранения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развития культурного наследия города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584461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предпринимательства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Регулярная рассылка информации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 мерах поддержки со стороны администрации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837612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Активная работа с Агентством по предпринимательству и инвестициям Республики Дагестан по созданию новых проектов и привлечению инвесторов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54834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2932AFF-147C-5FDA-DA20-2C7ABF841BA5}"/>
              </a:ext>
            </a:extLst>
          </p:cNvPr>
          <p:cNvSpPr txBox="1"/>
          <p:nvPr/>
        </p:nvSpPr>
        <p:spPr>
          <a:xfrm>
            <a:off x="632590" y="6365207"/>
            <a:ext cx="24688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*5-наибольшая важность, 1-наименьшая важность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454FF-6D6D-90E8-E247-1CEA8F55051C}"/>
              </a:ext>
            </a:extLst>
          </p:cNvPr>
          <p:cNvSpPr txBox="1"/>
          <p:nvPr/>
        </p:nvSpPr>
        <p:spPr>
          <a:xfrm>
            <a:off x="2738475" y="6361827"/>
            <a:ext cx="31209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**5-наименьшая стоимость/время, 1-наибольшая стоимость/время 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Щит со сплошной заливкой">
            <a:extLst>
              <a:ext uri="{FF2B5EF4-FFF2-40B4-BE49-F238E27FC236}">
                <a16:creationId xmlns:a16="http://schemas.microsoft.com/office/drawing/2014/main" id="{E30D36B0-2FC1-76F1-1183-CBEA4971E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52" y="3249000"/>
            <a:ext cx="360000" cy="360000"/>
          </a:xfrm>
          <a:prstGeom prst="rect">
            <a:avLst/>
          </a:prstGeom>
        </p:spPr>
      </p:pic>
      <p:pic>
        <p:nvPicPr>
          <p:cNvPr id="13" name="Рисунок 12" descr="Указатель со сплошной заливкой">
            <a:extLst>
              <a:ext uri="{FF2B5EF4-FFF2-40B4-BE49-F238E27FC236}">
                <a16:creationId xmlns:a16="http://schemas.microsoft.com/office/drawing/2014/main" id="{EC0A4811-76DB-27F1-F5DB-286340BCD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61" y="2399144"/>
            <a:ext cx="360000" cy="360000"/>
          </a:xfrm>
          <a:prstGeom prst="rect">
            <a:avLst/>
          </a:prstGeom>
        </p:spPr>
      </p:pic>
      <p:pic>
        <p:nvPicPr>
          <p:cNvPr id="14" name="Рисунок 13" descr="Портфель со сплошной заливкой">
            <a:extLst>
              <a:ext uri="{FF2B5EF4-FFF2-40B4-BE49-F238E27FC236}">
                <a16:creationId xmlns:a16="http://schemas.microsoft.com/office/drawing/2014/main" id="{28B91FD6-9663-B8E1-51F5-BE4E4F3AB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3252" y="5704765"/>
            <a:ext cx="360000" cy="360000"/>
          </a:xfrm>
          <a:prstGeom prst="rect">
            <a:avLst/>
          </a:prstGeom>
        </p:spPr>
      </p:pic>
      <p:pic>
        <p:nvPicPr>
          <p:cNvPr id="15" name="Рисунок 14" descr="Отменить подписку со сплошной заливкой">
            <a:extLst>
              <a:ext uri="{FF2B5EF4-FFF2-40B4-BE49-F238E27FC236}">
                <a16:creationId xmlns:a16="http://schemas.microsoft.com/office/drawing/2014/main" id="{00D33911-5205-12C3-2F51-5E9A779E98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8395" y="4066250"/>
            <a:ext cx="360000" cy="360000"/>
          </a:xfrm>
          <a:prstGeom prst="rect">
            <a:avLst/>
          </a:prstGeom>
        </p:spPr>
      </p:pic>
      <p:pic>
        <p:nvPicPr>
          <p:cNvPr id="16" name="Рисунок 15" descr="Камера со сплошной заливкой">
            <a:extLst>
              <a:ext uri="{FF2B5EF4-FFF2-40B4-BE49-F238E27FC236}">
                <a16:creationId xmlns:a16="http://schemas.microsoft.com/office/drawing/2014/main" id="{9DF8632B-D878-E41E-A5A6-AD86220689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3252" y="4890405"/>
            <a:ext cx="360000" cy="36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9775FB-E990-4DC6-ACC8-4D9114968ADD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262133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6295" y="1256553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03</a:t>
            </a:r>
          </a:p>
        </p:txBody>
      </p:sp>
      <p:sp>
        <p:nvSpPr>
          <p:cNvPr id="4" name="Скругленный прямоугольник 3">
            <a:hlinkClick r:id="rId4" action="ppaction://hlinksldjump"/>
            <a:extLst>
              <a:ext uri="{FF2B5EF4-FFF2-40B4-BE49-F238E27FC236}">
                <a16:creationId xmlns:a16="http://schemas.microsoft.com/office/drawing/2014/main" id="{D51024F0-9D24-278C-D9DB-39D994889EE0}"/>
              </a:ext>
            </a:extLst>
          </p:cNvPr>
          <p:cNvSpPr/>
          <p:nvPr/>
        </p:nvSpPr>
        <p:spPr>
          <a:xfrm>
            <a:off x="1955516" y="1256553"/>
            <a:ext cx="1600989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харакетристика 04</a:t>
            </a:r>
          </a:p>
        </p:txBody>
      </p:sp>
      <p:sp>
        <p:nvSpPr>
          <p:cNvPr id="5" name="Скругленный прямоугольник 4">
            <a:hlinkClick r:id="rId5" action="ppaction://hlinksldjump"/>
            <a:extLst>
              <a:ext uri="{FF2B5EF4-FFF2-40B4-BE49-F238E27FC236}">
                <a16:creationId xmlns:a16="http://schemas.microsoft.com/office/drawing/2014/main" id="{423D2437-C0F6-9708-77C8-032917A40141}"/>
              </a:ext>
            </a:extLst>
          </p:cNvPr>
          <p:cNvSpPr/>
          <p:nvPr/>
        </p:nvSpPr>
        <p:spPr>
          <a:xfrm>
            <a:off x="3666868" y="1256553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 05</a:t>
            </a:r>
          </a:p>
        </p:txBody>
      </p:sp>
      <p:sp>
        <p:nvSpPr>
          <p:cNvPr id="6" name="Скругленный прямоугольник 5">
            <a:hlinkClick r:id="rId6" action="ppaction://hlinksldjump"/>
            <a:extLst>
              <a:ext uri="{FF2B5EF4-FFF2-40B4-BE49-F238E27FC236}">
                <a16:creationId xmlns:a16="http://schemas.microsoft.com/office/drawing/2014/main" id="{21175DD6-94A0-75A6-331B-67372335298F}"/>
              </a:ext>
            </a:extLst>
          </p:cNvPr>
          <p:cNvSpPr/>
          <p:nvPr/>
        </p:nvSpPr>
        <p:spPr>
          <a:xfrm>
            <a:off x="6280790" y="1256553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 06</a:t>
            </a:r>
          </a:p>
        </p:txBody>
      </p:sp>
      <p:sp>
        <p:nvSpPr>
          <p:cNvPr id="8" name="Скругленный прямоугольник 7">
            <a:hlinkClick r:id="rId7" action="ppaction://hlinksldjump"/>
            <a:extLst>
              <a:ext uri="{FF2B5EF4-FFF2-40B4-BE49-F238E27FC236}">
                <a16:creationId xmlns:a16="http://schemas.microsoft.com/office/drawing/2014/main" id="{20389F1A-D8FC-11F4-6D65-354585768368}"/>
              </a:ext>
            </a:extLst>
          </p:cNvPr>
          <p:cNvSpPr/>
          <p:nvPr/>
        </p:nvSpPr>
        <p:spPr>
          <a:xfrm>
            <a:off x="8487593" y="1256553"/>
            <a:ext cx="129240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 07</a:t>
            </a:r>
          </a:p>
        </p:txBody>
      </p:sp>
      <p:sp>
        <p:nvSpPr>
          <p:cNvPr id="9" name="Скругленный прямоугольник 8">
            <a:hlinkClick r:id="rId8" action="ppaction://hlinksldjump"/>
            <a:extLst>
              <a:ext uri="{FF2B5EF4-FFF2-40B4-BE49-F238E27FC236}">
                <a16:creationId xmlns:a16="http://schemas.microsoft.com/office/drawing/2014/main" id="{0F9D25A8-FC83-176F-1592-722175E65FB5}"/>
              </a:ext>
            </a:extLst>
          </p:cNvPr>
          <p:cNvSpPr/>
          <p:nvPr/>
        </p:nvSpPr>
        <p:spPr>
          <a:xfrm>
            <a:off x="626295" y="1632123"/>
            <a:ext cx="202848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 08</a:t>
            </a:r>
          </a:p>
        </p:txBody>
      </p:sp>
      <p:sp>
        <p:nvSpPr>
          <p:cNvPr id="11" name="Скругленный прямоугольник 10">
            <a:hlinkClick r:id="rId9" action="ppaction://hlinksldjump"/>
            <a:extLst>
              <a:ext uri="{FF2B5EF4-FFF2-40B4-BE49-F238E27FC236}">
                <a16:creationId xmlns:a16="http://schemas.microsoft.com/office/drawing/2014/main" id="{DD96DA17-C3E8-B4A8-5FEE-D24D66394911}"/>
              </a:ext>
            </a:extLst>
          </p:cNvPr>
          <p:cNvSpPr/>
          <p:nvPr/>
        </p:nvSpPr>
        <p:spPr>
          <a:xfrm>
            <a:off x="2769373" y="1632123"/>
            <a:ext cx="133612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 09</a:t>
            </a:r>
          </a:p>
        </p:txBody>
      </p:sp>
      <p:sp>
        <p:nvSpPr>
          <p:cNvPr id="13" name="Скругленный прямоугольник 12">
            <a:hlinkClick r:id="rId10" action="ppaction://hlinksldjump"/>
            <a:extLst>
              <a:ext uri="{FF2B5EF4-FFF2-40B4-BE49-F238E27FC236}">
                <a16:creationId xmlns:a16="http://schemas.microsoft.com/office/drawing/2014/main" id="{4F8B28C6-1651-9980-1E5F-C6B458F2F1A1}"/>
              </a:ext>
            </a:extLst>
          </p:cNvPr>
          <p:cNvSpPr/>
          <p:nvPr/>
        </p:nvSpPr>
        <p:spPr>
          <a:xfrm>
            <a:off x="4219376" y="1632123"/>
            <a:ext cx="24712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 10</a:t>
            </a:r>
          </a:p>
        </p:txBody>
      </p:sp>
      <p:sp>
        <p:nvSpPr>
          <p:cNvPr id="14" name="Скругленный прямоугольник 13">
            <a:hlinkClick r:id="rId11" action="ppaction://hlinksldjump"/>
            <a:extLst>
              <a:ext uri="{FF2B5EF4-FFF2-40B4-BE49-F238E27FC236}">
                <a16:creationId xmlns:a16="http://schemas.microsoft.com/office/drawing/2014/main" id="{D4234885-2CC9-FBA4-82F4-03F3F6FAF1A2}"/>
              </a:ext>
            </a:extLst>
          </p:cNvPr>
          <p:cNvSpPr/>
          <p:nvPr/>
        </p:nvSpPr>
        <p:spPr>
          <a:xfrm>
            <a:off x="6804475" y="1632123"/>
            <a:ext cx="8603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11</a:t>
            </a:r>
          </a:p>
        </p:txBody>
      </p:sp>
      <p:sp>
        <p:nvSpPr>
          <p:cNvPr id="17" name="Скругленный прямоугольник 16">
            <a:hlinkClick r:id="rId12" action="ppaction://hlinksldjump"/>
            <a:extLst>
              <a:ext uri="{FF2B5EF4-FFF2-40B4-BE49-F238E27FC236}">
                <a16:creationId xmlns:a16="http://schemas.microsoft.com/office/drawing/2014/main" id="{22187652-9E54-DF69-5FDA-30A4E7B8072F}"/>
              </a:ext>
            </a:extLst>
          </p:cNvPr>
          <p:cNvSpPr/>
          <p:nvPr/>
        </p:nvSpPr>
        <p:spPr>
          <a:xfrm>
            <a:off x="7778683" y="1632123"/>
            <a:ext cx="20013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 14</a:t>
            </a:r>
          </a:p>
        </p:txBody>
      </p:sp>
      <p:sp>
        <p:nvSpPr>
          <p:cNvPr id="20" name="Скругленный прямоугольник 19">
            <a:hlinkClick r:id="rId13" action="ppaction://hlinksldjump"/>
            <a:extLst>
              <a:ext uri="{FF2B5EF4-FFF2-40B4-BE49-F238E27FC236}">
                <a16:creationId xmlns:a16="http://schemas.microsoft.com/office/drawing/2014/main" id="{0DA364A5-0038-B5D5-495C-A86A4DFC2C65}"/>
              </a:ext>
            </a:extLst>
          </p:cNvPr>
          <p:cNvSpPr/>
          <p:nvPr/>
        </p:nvSpPr>
        <p:spPr>
          <a:xfrm>
            <a:off x="626295" y="2010845"/>
            <a:ext cx="21483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 15</a:t>
            </a:r>
          </a:p>
        </p:txBody>
      </p:sp>
      <p:sp>
        <p:nvSpPr>
          <p:cNvPr id="21" name="Скругленный прямоугольник 20">
            <a:hlinkClick r:id="rId14" action="ppaction://hlinksldjump"/>
            <a:extLst>
              <a:ext uri="{FF2B5EF4-FFF2-40B4-BE49-F238E27FC236}">
                <a16:creationId xmlns:a16="http://schemas.microsoft.com/office/drawing/2014/main" id="{648F2C18-BA61-DB3F-DB4D-1EA65A153B41}"/>
              </a:ext>
            </a:extLst>
          </p:cNvPr>
          <p:cNvSpPr/>
          <p:nvPr/>
        </p:nvSpPr>
        <p:spPr>
          <a:xfrm>
            <a:off x="2877178" y="2010845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 МО 16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hlinkClick r:id="rId15" action="ppaction://hlinksldjump"/>
            <a:extLst>
              <a:ext uri="{FF2B5EF4-FFF2-40B4-BE49-F238E27FC236}">
                <a16:creationId xmlns:a16="http://schemas.microsoft.com/office/drawing/2014/main" id="{D962CB95-2F07-0A93-94AF-805D4F03CC79}"/>
              </a:ext>
            </a:extLst>
          </p:cNvPr>
          <p:cNvSpPr/>
          <p:nvPr/>
        </p:nvSpPr>
        <p:spPr>
          <a:xfrm>
            <a:off x="5561709" y="2010845"/>
            <a:ext cx="218490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 анализ социальных сетей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</a:t>
            </a:r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Скругленный прямоугольник 24">
            <a:hlinkClick r:id="rId16" action="ppaction://hlinksldjump"/>
            <a:extLst>
              <a:ext uri="{FF2B5EF4-FFF2-40B4-BE49-F238E27FC236}">
                <a16:creationId xmlns:a16="http://schemas.microsoft.com/office/drawing/2014/main" id="{E2F83141-206C-9DF3-A2A1-1138F01FB8EF}"/>
              </a:ext>
            </a:extLst>
          </p:cNvPr>
          <p:cNvSpPr/>
          <p:nvPr/>
        </p:nvSpPr>
        <p:spPr>
          <a:xfrm>
            <a:off x="7845903" y="2010845"/>
            <a:ext cx="19340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hlinkClick r:id="rId17" action="ppaction://hlinksldjump"/>
            <a:extLst>
              <a:ext uri="{FF2B5EF4-FFF2-40B4-BE49-F238E27FC236}">
                <a16:creationId xmlns:a16="http://schemas.microsoft.com/office/drawing/2014/main" id="{F896C2D5-EFB8-282D-5DC6-1BA4FA8FA03C}"/>
              </a:ext>
            </a:extLst>
          </p:cNvPr>
          <p:cNvSpPr/>
          <p:nvPr/>
        </p:nvSpPr>
        <p:spPr>
          <a:xfrm>
            <a:off x="626295" y="2372877"/>
            <a:ext cx="210602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hlinkClick r:id="rId18" action="ppaction://hlinksldjump"/>
            <a:extLst>
              <a:ext uri="{FF2B5EF4-FFF2-40B4-BE49-F238E27FC236}">
                <a16:creationId xmlns:a16="http://schemas.microsoft.com/office/drawing/2014/main" id="{C122DA99-B345-D5C4-6A61-4F561B654E46}"/>
              </a:ext>
            </a:extLst>
          </p:cNvPr>
          <p:cNvSpPr/>
          <p:nvPr/>
        </p:nvSpPr>
        <p:spPr>
          <a:xfrm>
            <a:off x="2829221" y="2372877"/>
            <a:ext cx="3289004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 2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>
            <a:hlinkClick r:id="rId19" action="ppaction://hlinksldjump"/>
            <a:extLst>
              <a:ext uri="{FF2B5EF4-FFF2-40B4-BE49-F238E27FC236}">
                <a16:creationId xmlns:a16="http://schemas.microsoft.com/office/drawing/2014/main" id="{29CB1A23-A8E5-A885-CE49-DE27A6210219}"/>
              </a:ext>
            </a:extLst>
          </p:cNvPr>
          <p:cNvSpPr/>
          <p:nvPr/>
        </p:nvSpPr>
        <p:spPr>
          <a:xfrm>
            <a:off x="6198790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 2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>
            <a:hlinkClick r:id="rId20" action="ppaction://hlinksldjump"/>
            <a:extLst>
              <a:ext uri="{FF2B5EF4-FFF2-40B4-BE49-F238E27FC236}">
                <a16:creationId xmlns:a16="http://schemas.microsoft.com/office/drawing/2014/main" id="{2C2C6496-E405-0572-3A2E-0622CDBB04B7}"/>
              </a:ext>
            </a:extLst>
          </p:cNvPr>
          <p:cNvSpPr/>
          <p:nvPr/>
        </p:nvSpPr>
        <p:spPr>
          <a:xfrm>
            <a:off x="8038305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 2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hlinkClick r:id="rId21" action="ppaction://hlinksldjump"/>
            <a:extLst>
              <a:ext uri="{FF2B5EF4-FFF2-40B4-BE49-F238E27FC236}">
                <a16:creationId xmlns:a16="http://schemas.microsoft.com/office/drawing/2014/main" id="{9E42F679-B67E-2B36-9053-A009E24085BE}"/>
              </a:ext>
            </a:extLst>
          </p:cNvPr>
          <p:cNvSpPr/>
          <p:nvPr/>
        </p:nvSpPr>
        <p:spPr>
          <a:xfrm>
            <a:off x="2552258" y="2748230"/>
            <a:ext cx="27381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 2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hlinkClick r:id="rId22" action="ppaction://hlinksldjump"/>
            <a:extLst>
              <a:ext uri="{FF2B5EF4-FFF2-40B4-BE49-F238E27FC236}">
                <a16:creationId xmlns:a16="http://schemas.microsoft.com/office/drawing/2014/main" id="{9E53BF86-1510-F8F5-9329-DC7C0BBD49F9}"/>
              </a:ext>
            </a:extLst>
          </p:cNvPr>
          <p:cNvSpPr/>
          <p:nvPr/>
        </p:nvSpPr>
        <p:spPr>
          <a:xfrm>
            <a:off x="5374357" y="2747210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 2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hlinkClick r:id="rId23" action="ppaction://hlinksldjump"/>
            <a:extLst>
              <a:ext uri="{FF2B5EF4-FFF2-40B4-BE49-F238E27FC236}">
                <a16:creationId xmlns:a16="http://schemas.microsoft.com/office/drawing/2014/main" id="{323669C7-2326-A142-CBA6-D9335D6EB948}"/>
              </a:ext>
            </a:extLst>
          </p:cNvPr>
          <p:cNvSpPr/>
          <p:nvPr/>
        </p:nvSpPr>
        <p:spPr>
          <a:xfrm>
            <a:off x="7300321" y="2747191"/>
            <a:ext cx="2479674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</a:t>
            </a:r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инвестиционные идеи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hlinkClick r:id="rId24" action="ppaction://hlinksldjump"/>
            <a:extLst>
              <a:ext uri="{FF2B5EF4-FFF2-40B4-BE49-F238E27FC236}">
                <a16:creationId xmlns:a16="http://schemas.microsoft.com/office/drawing/2014/main" id="{30167278-D764-DCFC-2F5E-16D4076AD1D6}"/>
              </a:ext>
            </a:extLst>
          </p:cNvPr>
          <p:cNvSpPr/>
          <p:nvPr/>
        </p:nvSpPr>
        <p:spPr>
          <a:xfrm>
            <a:off x="626295" y="3126747"/>
            <a:ext cx="241430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hlinkClick r:id="rId25" action="ppaction://hlinksldjump"/>
            <a:extLst>
              <a:ext uri="{FF2B5EF4-FFF2-40B4-BE49-F238E27FC236}">
                <a16:creationId xmlns:a16="http://schemas.microsoft.com/office/drawing/2014/main" id="{C5F7063F-CAAD-7F9A-7DB5-AB1DA07FCC1E}"/>
              </a:ext>
            </a:extLst>
          </p:cNvPr>
          <p:cNvSpPr/>
          <p:nvPr/>
        </p:nvSpPr>
        <p:spPr>
          <a:xfrm>
            <a:off x="5105416" y="3124655"/>
            <a:ext cx="15949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 3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hlinkClick r:id="rId26" action="ppaction://hlinksldjump"/>
            <a:extLst>
              <a:ext uri="{FF2B5EF4-FFF2-40B4-BE49-F238E27FC236}">
                <a16:creationId xmlns:a16="http://schemas.microsoft.com/office/drawing/2014/main" id="{9C10948B-9597-D731-360F-BF2BC1F5DD42}"/>
              </a:ext>
            </a:extLst>
          </p:cNvPr>
          <p:cNvSpPr/>
          <p:nvPr/>
        </p:nvSpPr>
        <p:spPr>
          <a:xfrm>
            <a:off x="6781167" y="3124655"/>
            <a:ext cx="298564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предложение по корректировке мер поддержки 3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hlinkClick r:id="rId27" action="ppaction://hlinksldjump"/>
            <a:extLst>
              <a:ext uri="{FF2B5EF4-FFF2-40B4-BE49-F238E27FC236}">
                <a16:creationId xmlns:a16="http://schemas.microsoft.com/office/drawing/2014/main" id="{07ED793E-60D3-7110-D466-58E4E8ECE384}"/>
              </a:ext>
            </a:extLst>
          </p:cNvPr>
          <p:cNvSpPr/>
          <p:nvPr/>
        </p:nvSpPr>
        <p:spPr>
          <a:xfrm>
            <a:off x="626294" y="3505987"/>
            <a:ext cx="161559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 МО 3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hlinkClick r:id="rId28" action="ppaction://hlinksldjump"/>
            <a:extLst>
              <a:ext uri="{FF2B5EF4-FFF2-40B4-BE49-F238E27FC236}">
                <a16:creationId xmlns:a16="http://schemas.microsoft.com/office/drawing/2014/main" id="{47CB25E6-C738-DA08-23FB-0FEDD7D0C73A}"/>
              </a:ext>
            </a:extLst>
          </p:cNvPr>
          <p:cNvSpPr/>
          <p:nvPr/>
        </p:nvSpPr>
        <p:spPr>
          <a:xfrm>
            <a:off x="2329840" y="3513357"/>
            <a:ext cx="98060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3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hlinkClick r:id="rId29" action="ppaction://hlinksldjump"/>
            <a:extLst>
              <a:ext uri="{FF2B5EF4-FFF2-40B4-BE49-F238E27FC236}">
                <a16:creationId xmlns:a16="http://schemas.microsoft.com/office/drawing/2014/main" id="{20F99971-D33B-3B10-6865-F7DD040B7BFD}"/>
              </a:ext>
            </a:extLst>
          </p:cNvPr>
          <p:cNvSpPr/>
          <p:nvPr/>
        </p:nvSpPr>
        <p:spPr>
          <a:xfrm>
            <a:off x="3398400" y="3513357"/>
            <a:ext cx="1151731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приложения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hlinkClick r:id="rId30" action="ppaction://hlinksldjump"/>
            <a:extLst>
              <a:ext uri="{FF2B5EF4-FFF2-40B4-BE49-F238E27FC236}">
                <a16:creationId xmlns:a16="http://schemas.microsoft.com/office/drawing/2014/main" id="{746F36A0-F46C-5E8C-2C05-CC75481F2D66}"/>
              </a:ext>
            </a:extLst>
          </p:cNvPr>
          <p:cNvSpPr/>
          <p:nvPr/>
        </p:nvSpPr>
        <p:spPr>
          <a:xfrm>
            <a:off x="4638086" y="3509973"/>
            <a:ext cx="174491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hlinkClick r:id="rId31" action="ppaction://hlinksldjump"/>
            <a:extLst>
              <a:ext uri="{FF2B5EF4-FFF2-40B4-BE49-F238E27FC236}">
                <a16:creationId xmlns:a16="http://schemas.microsoft.com/office/drawing/2014/main" id="{215A5C00-A6ED-D713-CB2D-4E74F2712BBF}"/>
              </a:ext>
            </a:extLst>
          </p:cNvPr>
          <p:cNvSpPr/>
          <p:nvPr/>
        </p:nvSpPr>
        <p:spPr>
          <a:xfrm>
            <a:off x="8499855" y="3509973"/>
            <a:ext cx="12669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работы 4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hlinkClick r:id="rId32" action="ppaction://hlinksldjump"/>
            <a:extLst>
              <a:ext uri="{FF2B5EF4-FFF2-40B4-BE49-F238E27FC236}">
                <a16:creationId xmlns:a16="http://schemas.microsoft.com/office/drawing/2014/main" id="{FE88E413-F6A8-3703-A8DA-8A1FC8D94A1C}"/>
              </a:ext>
            </a:extLst>
          </p:cNvPr>
          <p:cNvSpPr/>
          <p:nvPr/>
        </p:nvSpPr>
        <p:spPr>
          <a:xfrm>
            <a:off x="626294" y="3885543"/>
            <a:ext cx="185869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 4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hlinkClick r:id="rId33" action="ppaction://hlinksldjump"/>
            <a:extLst>
              <a:ext uri="{FF2B5EF4-FFF2-40B4-BE49-F238E27FC236}">
                <a16:creationId xmlns:a16="http://schemas.microsoft.com/office/drawing/2014/main" id="{61103EC1-51AE-7FD0-C0E6-35CAAC3A4C4E}"/>
              </a:ext>
            </a:extLst>
          </p:cNvPr>
          <p:cNvSpPr/>
          <p:nvPr/>
        </p:nvSpPr>
        <p:spPr>
          <a:xfrm>
            <a:off x="2584093" y="3885543"/>
            <a:ext cx="22294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сбора информации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hlinkClick r:id="rId34" action="ppaction://hlinksldjump"/>
            <a:extLst>
              <a:ext uri="{FF2B5EF4-FFF2-40B4-BE49-F238E27FC236}">
                <a16:creationId xmlns:a16="http://schemas.microsoft.com/office/drawing/2014/main" id="{0593AFA2-BF90-2F96-3CB2-2948DF223DED}"/>
              </a:ext>
            </a:extLst>
          </p:cNvPr>
          <p:cNvSpPr/>
          <p:nvPr/>
        </p:nvSpPr>
        <p:spPr>
          <a:xfrm>
            <a:off x="4912691" y="3885543"/>
            <a:ext cx="249794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выборка компаний для онлайн опроса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Скругленный прямоугольник 44">
            <a:hlinkClick r:id="rId35" action="ppaction://hlinksldjump"/>
            <a:extLst>
              <a:ext uri="{FF2B5EF4-FFF2-40B4-BE49-F238E27FC236}">
                <a16:creationId xmlns:a16="http://schemas.microsoft.com/office/drawing/2014/main" id="{82B46855-0A56-8348-3E00-DFA19F7DCCA5}"/>
              </a:ext>
            </a:extLst>
          </p:cNvPr>
          <p:cNvSpPr/>
          <p:nvPr/>
        </p:nvSpPr>
        <p:spPr>
          <a:xfrm>
            <a:off x="7517744" y="3880245"/>
            <a:ext cx="224907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hlinkClick r:id="rId36" action="ppaction://hlinksldjump"/>
            <a:extLst>
              <a:ext uri="{FF2B5EF4-FFF2-40B4-BE49-F238E27FC236}">
                <a16:creationId xmlns:a16="http://schemas.microsoft.com/office/drawing/2014/main" id="{B22060BD-0659-5DA3-652D-FDD80C7D6AFD}"/>
              </a:ext>
            </a:extLst>
          </p:cNvPr>
          <p:cNvSpPr/>
          <p:nvPr/>
        </p:nvSpPr>
        <p:spPr>
          <a:xfrm>
            <a:off x="6470954" y="3511499"/>
            <a:ext cx="194094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hlinkClick r:id="rId37" action="ppaction://hlinksldjump"/>
            <a:extLst>
              <a:ext uri="{FF2B5EF4-FFF2-40B4-BE49-F238E27FC236}">
                <a16:creationId xmlns:a16="http://schemas.microsoft.com/office/drawing/2014/main" id="{2029B849-BBFE-D583-1092-C2F3C544AF93}"/>
              </a:ext>
            </a:extLst>
          </p:cNvPr>
          <p:cNvSpPr/>
          <p:nvPr/>
        </p:nvSpPr>
        <p:spPr>
          <a:xfrm>
            <a:off x="3121430" y="3124655"/>
            <a:ext cx="190315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</a:t>
            </a:r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hlinkClick r:id="rId38" action="ppaction://hlinksldjump"/>
            <a:extLst>
              <a:ext uri="{FF2B5EF4-FFF2-40B4-BE49-F238E27FC236}">
                <a16:creationId xmlns:a16="http://schemas.microsoft.com/office/drawing/2014/main" id="{795F0490-A705-4B6C-7CFA-B866052CC901}"/>
              </a:ext>
            </a:extLst>
          </p:cNvPr>
          <p:cNvSpPr/>
          <p:nvPr/>
        </p:nvSpPr>
        <p:spPr>
          <a:xfrm>
            <a:off x="626295" y="2747191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 2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ED2FFE-BE20-C9FC-C4FE-C7A93E57A3E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Отдел инвестиционного развития и ВЭС Управления экономического развития, инвестиций и ВЭС администрации города Махачкалы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46CC3B-E7A5-5DAB-47AC-C99330C4DCF6}"/>
              </a:ext>
            </a:extLst>
          </p:cNvPr>
          <p:cNvSpPr txBox="1"/>
          <p:nvPr/>
        </p:nvSpPr>
        <p:spPr>
          <a:xfrm>
            <a:off x="627016" y="4880597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ГОРОДСКОГО ОКРУГА С ВНУТРИГОРОДСКИМ ДЕЛЕНИЕМ «ГОРОД МАХАЧКАЛА»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6">
            <a:extLst>
              <a:ext uri="{FF2B5EF4-FFF2-40B4-BE49-F238E27FC236}">
                <a16:creationId xmlns:a16="http://schemas.microsoft.com/office/drawing/2014/main" id="{7A31495C-68F2-4F7E-8969-093C3718465C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Администрация города Махачкалы</a:t>
            </a:r>
            <a:endParaRPr kumimoji="0" lang="ru-ID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Скругленный прямоугольник 18">
            <a:extLst>
              <a:ext uri="{FF2B5EF4-FFF2-40B4-BE49-F238E27FC236}">
                <a16:creationId xmlns:a16="http://schemas.microsoft.com/office/drawing/2014/main" id="{3F64A1C8-B75E-44B5-B5B3-793ADC8C5A41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4B6774B-22DC-46F9-AB29-C2540EB7036E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73990" y="284108"/>
            <a:ext cx="658027" cy="47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03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9DCBCC-C53A-45A2-B464-1BE87E9B0947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FA37BC-4325-476B-A747-1A8E270FE23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85000"/>
          </a:blip>
          <a:stretch>
            <a:fillRect/>
          </a:stretch>
        </p:blipFill>
        <p:spPr>
          <a:xfrm>
            <a:off x="7797914" y="1664890"/>
            <a:ext cx="1639048" cy="21209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9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B0BF2B5B-D07E-4C64-A867-D2A033F8E587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8AB45174-ADCB-CCB8-91FD-0B8FE60A37FB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7F25DC1-0EF0-8FCE-EC12-BF13D24215FF}"/>
              </a:ext>
            </a:extLst>
          </p:cNvPr>
          <p:cNvSpPr/>
          <p:nvPr/>
        </p:nvSpPr>
        <p:spPr>
          <a:xfrm>
            <a:off x="627017" y="163628"/>
            <a:ext cx="147610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738584"/>
              </p:ext>
            </p:extLst>
          </p:nvPr>
        </p:nvGraphicFramePr>
        <p:xfrm>
          <a:off x="627015" y="1376762"/>
          <a:ext cx="9136390" cy="4925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</a:tblGrid>
              <a:tr h="804102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ВЫРУЧКА </a:t>
                      </a:r>
                    </a:p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РАБОЧИЕ </a:t>
                      </a:r>
                    </a:p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ОАО «Авиаагрегат»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прочего электрического оборудования (27.90)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1071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«Завод им. Гаджиева»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прочих насосов и компрессоров (28.13 )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974</a:t>
                      </a: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799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806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«ДОФ+»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обуви (15.20)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Гусейнов С.С.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обуви (15.20)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9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Мебельснаб</a:t>
                      </a:r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мебели для офисов и предприятий торговли (31.01)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260, 800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482407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 «</a:t>
                      </a:r>
                      <a:r>
                        <a:rPr lang="ru-RU" sz="9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Стеклопроект</a:t>
                      </a:r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Формирование и обработка листового стекла (23.12)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731</a:t>
                      </a: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924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45943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«ММЗС», филиал ОАО «НПЦ Конверсии» 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Научные исследования и разработки в области естественных и технических наук (73.10)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808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183076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«НБТ Дагестан»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стекловолокна (23.14 )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08575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«Стеклопласт»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стекловолокна (23.14 )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368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355084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«ЗЖБИ»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изделий из бетона для использования в строительстве (23.61)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789</a:t>
                      </a:r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83761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F87C04F-C2D7-4C51-B769-4D15672E6840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284856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90561-299F-E9EE-5D3B-1789FBF90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BA19B2A8-7E6D-4C86-13F9-15D2E361B4EA}"/>
              </a:ext>
            </a:extLst>
          </p:cNvPr>
          <p:cNvSpPr/>
          <p:nvPr/>
        </p:nvSpPr>
        <p:spPr>
          <a:xfrm>
            <a:off x="5289747" y="4091991"/>
            <a:ext cx="4497839" cy="2215829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поставок охватывает 40 стран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 лицензию Росавиакосмоса 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Входит в ТОП-100 лучших организаций машиностроения России </a:t>
            </a:r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XXI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века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ru-ID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5FA551-47AC-2027-DF9E-6DA2996BE9D6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27C5DB63-4410-D25C-57F0-6E55622C7C8B}"/>
              </a:ext>
            </a:extLst>
          </p:cNvPr>
          <p:cNvSpPr/>
          <p:nvPr/>
        </p:nvSpPr>
        <p:spPr>
          <a:xfrm>
            <a:off x="627017" y="163628"/>
            <a:ext cx="150353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42BCB5DB-C510-B5B8-EB9A-765661F021D1}"/>
              </a:ext>
            </a:extLst>
          </p:cNvPr>
          <p:cNvSpPr/>
          <p:nvPr/>
        </p:nvSpPr>
        <p:spPr>
          <a:xfrm>
            <a:off x="627017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АО «Завод им. Гаджиева</a:t>
            </a:r>
            <a:endParaRPr lang="ru-RU" sz="9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6F4E5C5E-6BED-2771-4330-DDA765ACD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2489CA34-5BEB-8A6F-06C5-F5487AAD713D}"/>
              </a:ext>
            </a:extLst>
          </p:cNvPr>
          <p:cNvSpPr/>
          <p:nvPr/>
        </p:nvSpPr>
        <p:spPr>
          <a:xfrm>
            <a:off x="627015" y="4091992"/>
            <a:ext cx="4497839" cy="2215829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Плавка чугуна 100 т ежемесячно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Штамповка деталей в цеху до 150 кг.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производимой продукции предназначено для судостроения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ru-ID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2708BAB9-FB89-FFF4-94DB-6F0EB4B8F80D}"/>
              </a:ext>
            </a:extLst>
          </p:cNvPr>
          <p:cNvSpPr/>
          <p:nvPr/>
        </p:nvSpPr>
        <p:spPr>
          <a:xfrm>
            <a:off x="746940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AE43559E-585B-73F2-B81C-293EA77A378C}"/>
              </a:ext>
            </a:extLst>
          </p:cNvPr>
          <p:cNvSpPr/>
          <p:nvPr/>
        </p:nvSpPr>
        <p:spPr>
          <a:xfrm>
            <a:off x="5289755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«Авиаагрегат»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DA7C052F-47E8-5CA9-0475-1B9BDBF075DD}"/>
              </a:ext>
            </a:extLst>
          </p:cNvPr>
          <p:cNvSpPr/>
          <p:nvPr/>
        </p:nvSpPr>
        <p:spPr>
          <a:xfrm>
            <a:off x="5409678" y="1534532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E1265C1A-14DC-3BDC-9FFD-A3FD825A9C3C}"/>
              </a:ext>
            </a:extLst>
          </p:cNvPr>
          <p:cNvSpPr/>
          <p:nvPr/>
        </p:nvSpPr>
        <p:spPr>
          <a:xfrm>
            <a:off x="627009" y="2294836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20 лет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32603C95-6E10-6D91-D725-80437CE13FAE}"/>
              </a:ext>
            </a:extLst>
          </p:cNvPr>
          <p:cNvSpPr/>
          <p:nvPr/>
        </p:nvSpPr>
        <p:spPr>
          <a:xfrm>
            <a:off x="5289747" y="2294836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20 лет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9C00D7DA-3BDD-EBCD-4219-D20983AF0ED0}"/>
              </a:ext>
            </a:extLst>
          </p:cNvPr>
          <p:cNvSpPr/>
          <p:nvPr/>
        </p:nvSpPr>
        <p:spPr>
          <a:xfrm>
            <a:off x="627009" y="3193414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ведущий производитель нефтегазовой и общепромышленной арматуры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F2BDC7A8-D16D-712D-09B3-015B8842E731}"/>
              </a:ext>
            </a:extLst>
          </p:cNvPr>
          <p:cNvSpPr/>
          <p:nvPr/>
        </p:nvSpPr>
        <p:spPr>
          <a:xfrm>
            <a:off x="5289747" y="3193414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ведущий производитель аэродромного оборудования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85F4C1-CD56-4D0A-83A3-3D514A27E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55" y="1615772"/>
            <a:ext cx="420711" cy="336569"/>
          </a:xfrm>
          <a:prstGeom prst="round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70E7F9-959E-4306-BC8B-2A71A42B5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919" y="1651215"/>
            <a:ext cx="458859" cy="301126"/>
          </a:xfrm>
          <a:prstGeom prst="round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4B7A18B-B581-4C36-9CB0-BA08AD3D8590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2416301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A7D13D97-88D9-27E6-6C22-29FB7739103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ГОРОДА И ТРЕНДЫ 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DFD040F-E768-5ADE-B5B2-62A957EAB713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</a:t>
            </a:r>
            <a:endParaRPr lang="ru-ID" dirty="0">
              <a:solidFill>
                <a:srgbClr val="4756A0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E892DF85-E276-19EC-9AE4-EDF25C1DD3F8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11A4B8E0-BDA8-FF6A-9BD0-97F7BBC9403A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ЭФФЕКТЫ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C02EF7BD-C028-6329-5305-8F88F1AC95F6}"/>
              </a:ext>
            </a:extLst>
          </p:cNvPr>
          <p:cNvSpPr/>
          <p:nvPr/>
        </p:nvSpPr>
        <p:spPr>
          <a:xfrm>
            <a:off x="621447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ОБРАБАТЫВАЮЩЕЕ ПРОИЗВОДСТВО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7BE4B10B-9BE5-5535-7DC1-84A76C3E4FF9}"/>
              </a:ext>
            </a:extLst>
          </p:cNvPr>
          <p:cNvSpPr/>
          <p:nvPr/>
        </p:nvSpPr>
        <p:spPr>
          <a:xfrm>
            <a:off x="2954593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программы комплексного импортозамещения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9CD9B1A4-5B87-CACD-4C89-1F5A2879F8A7}"/>
              </a:ext>
            </a:extLst>
          </p:cNvPr>
          <p:cNvSpPr/>
          <p:nvPr/>
        </p:nvSpPr>
        <p:spPr>
          <a:xfrm>
            <a:off x="2954593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всестороннее развитие туризма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451F4428-9FCA-5063-D656-8F80EF03FD67}"/>
              </a:ext>
            </a:extLst>
          </p:cNvPr>
          <p:cNvSpPr/>
          <p:nvPr/>
        </p:nvSpPr>
        <p:spPr>
          <a:xfrm>
            <a:off x="2954593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спроса на услуги доставки, а также на грузоперевозки и складирование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FC8CF6C8-81DD-8B71-71E1-5A623F4AF195}"/>
              </a:ext>
            </a:extLst>
          </p:cNvPr>
          <p:cNvSpPr/>
          <p:nvPr/>
        </p:nvSpPr>
        <p:spPr>
          <a:xfrm>
            <a:off x="2954593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446787C7-71E0-4401-A234-F9D01230A173}"/>
              </a:ext>
            </a:extLst>
          </p:cNvPr>
          <p:cNvSpPr/>
          <p:nvPr/>
        </p:nvSpPr>
        <p:spPr>
          <a:xfrm>
            <a:off x="5287739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технологичности производства и функциональности оборудования и машин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E4CA7EB7-C354-EF11-6D62-CF3433AAF3E7}"/>
              </a:ext>
            </a:extLst>
          </p:cNvPr>
          <p:cNvSpPr/>
          <p:nvPr/>
        </p:nvSpPr>
        <p:spPr>
          <a:xfrm>
            <a:off x="5287739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популярности города, увеличение интереса трудоспособного   к работе в местных организациях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39C3BFB0-AC8C-DC51-95F1-FC5B2E117CFA}"/>
              </a:ext>
            </a:extLst>
          </p:cNvPr>
          <p:cNvSpPr/>
          <p:nvPr/>
        </p:nvSpPr>
        <p:spPr>
          <a:xfrm>
            <a:off x="5287739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доходов от логистических услуг, увеличение спроса на качественную дорожно-транспортную инфраструктуру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02194ADC-533C-CC03-C944-087B4BB49763}"/>
              </a:ext>
            </a:extLst>
          </p:cNvPr>
          <p:cNvSpPr/>
          <p:nvPr/>
        </p:nvSpPr>
        <p:spPr>
          <a:xfrm>
            <a:off x="5287739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620A350A-0C83-6169-7BB7-91190AAC56AA}"/>
              </a:ext>
            </a:extLst>
          </p:cNvPr>
          <p:cNvSpPr/>
          <p:nvPr/>
        </p:nvSpPr>
        <p:spPr>
          <a:xfrm>
            <a:off x="7620885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kumimoji="0" lang="ru-RU" sz="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kumimoji="0" lang="ru-RU" sz="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новых рабочих мест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5E94A2F5-2793-E16F-26F2-58AAB470AE7B}"/>
              </a:ext>
            </a:extLst>
          </p:cNvPr>
          <p:cNvSpPr/>
          <p:nvPr/>
        </p:nvSpPr>
        <p:spPr>
          <a:xfrm>
            <a:off x="7620885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туристического потока, </a:t>
            </a: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кадров на предприятия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туристической привлекательности </a:t>
            </a: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5A205FB9-C2AC-0FA9-A12E-99D0E94D43CB}"/>
              </a:ext>
            </a:extLst>
          </p:cNvPr>
          <p:cNvSpPr/>
          <p:nvPr/>
        </p:nvSpPr>
        <p:spPr>
          <a:xfrm>
            <a:off x="7620885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логистических путей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рынков сбыта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инвестиционной привлекательности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3B98B1CF-4517-BBF5-E0FD-1FF08E092530}"/>
              </a:ext>
            </a:extLst>
          </p:cNvPr>
          <p:cNvSpPr/>
          <p:nvPr/>
        </p:nvSpPr>
        <p:spPr>
          <a:xfrm>
            <a:off x="7620885" y="5371823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0B159CCD-8DCC-35D9-D343-F8D7980C00D8}"/>
              </a:ext>
            </a:extLst>
          </p:cNvPr>
          <p:cNvSpPr/>
          <p:nvPr/>
        </p:nvSpPr>
        <p:spPr>
          <a:xfrm>
            <a:off x="621447" y="330815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ДЕЯТЕЛЬНОСТЬ АДМИНИСТРАТИВНАЯ</a:t>
            </a:r>
          </a:p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СОПУСТВУЮЩИЕ ДОПОЛНИТЕЛЬНЫЕ УСЛУГИ</a:t>
            </a: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туризм</a:t>
            </a:r>
            <a:endParaRPr kumimoji="0" lang="ru-ID" sz="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8EA64575-B412-1ABF-E226-D9E08A3F70D2}"/>
              </a:ext>
            </a:extLst>
          </p:cNvPr>
          <p:cNvSpPr/>
          <p:nvPr/>
        </p:nvSpPr>
        <p:spPr>
          <a:xfrm>
            <a:off x="621447" y="435190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ТРАНСПОРТРОВКА                     И ХРАНЕНИЯ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21FF861E-9E86-E5A4-972D-4CB1732EF982}"/>
              </a:ext>
            </a:extLst>
          </p:cNvPr>
          <p:cNvSpPr/>
          <p:nvPr/>
        </p:nvSpPr>
        <p:spPr>
          <a:xfrm>
            <a:off x="621447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Рисунок 59" descr="Мишень со сплошной заливкой">
            <a:extLst>
              <a:ext uri="{FF2B5EF4-FFF2-40B4-BE49-F238E27FC236}">
                <a16:creationId xmlns:a16="http://schemas.microsoft.com/office/drawing/2014/main" id="{A81A232F-CB3D-247F-434B-78C8D8C3F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70" y="2549826"/>
            <a:ext cx="360000" cy="360000"/>
          </a:xfrm>
          <a:prstGeom prst="rect">
            <a:avLst/>
          </a:prstGeom>
        </p:spPr>
      </p:pic>
      <p:pic>
        <p:nvPicPr>
          <p:cNvPr id="35" name="Рисунок 34" descr="Щит со сплошной заливкой">
            <a:extLst>
              <a:ext uri="{FF2B5EF4-FFF2-40B4-BE49-F238E27FC236}">
                <a16:creationId xmlns:a16="http://schemas.microsoft.com/office/drawing/2014/main" id="{C64F9037-E782-4CE2-A785-0D3EF7C17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7424" y="3620229"/>
            <a:ext cx="360000" cy="360000"/>
          </a:xfrm>
          <a:prstGeom prst="rect">
            <a:avLst/>
          </a:prstGeom>
        </p:spPr>
      </p:pic>
      <p:pic>
        <p:nvPicPr>
          <p:cNvPr id="36" name="Рисунок 35" descr="Золотые слитки со сплошной заливкой">
            <a:extLst>
              <a:ext uri="{FF2B5EF4-FFF2-40B4-BE49-F238E27FC236}">
                <a16:creationId xmlns:a16="http://schemas.microsoft.com/office/drawing/2014/main" id="{C1EA2B3B-658C-42F8-9715-9148ADAAE6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7424" y="4639906"/>
            <a:ext cx="360000" cy="360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664C011-4C55-4FDD-9C6F-71F530A4ED85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143765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3604F0B-1B63-9830-5465-9207F27CD48C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РЕАЛИЗУЕММЫЕ ИНВЕСТИЦИОННЫЕ ПРОЕКТЫ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32245"/>
              </p:ext>
            </p:extLst>
          </p:nvPr>
        </p:nvGraphicFramePr>
        <p:xfrm>
          <a:off x="627015" y="1376761"/>
          <a:ext cx="9136390" cy="4925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243419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1324776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</a:tblGrid>
              <a:tr h="787084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«Капитал-</a:t>
                      </a:r>
                      <a:r>
                        <a:rPr lang="ru-RU" sz="9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</a:t>
                      </a:r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жилого микрорайона «Лазурный берег»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</a:t>
                      </a: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451,2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9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Атлантис</a:t>
                      </a:r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-Марина»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</a:t>
                      </a:r>
                      <a:r>
                        <a:rPr lang="ru-RU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гостинично</a:t>
                      </a: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-курортного комплекса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9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Унисервис</a:t>
                      </a:r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торгово-развлекательного центра «Флагман»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1 000,0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ОАО ЗЖБИ «Стройдеталь»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Расширение производства по выпуску железобетонных изделий</a:t>
                      </a: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700,0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</a:tbl>
          </a:graphicData>
        </a:graphic>
      </p:graphicFrame>
      <p:pic>
        <p:nvPicPr>
          <p:cNvPr id="7" name="Рисунок 6" descr="Город со сплошной заливкой">
            <a:extLst>
              <a:ext uri="{FF2B5EF4-FFF2-40B4-BE49-F238E27FC236}">
                <a16:creationId xmlns:a16="http://schemas.microsoft.com/office/drawing/2014/main" id="{04B1EBE8-7CD6-43B7-8BD0-BF907C68B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70" y="2494030"/>
            <a:ext cx="360000" cy="365621"/>
          </a:xfrm>
          <a:prstGeom prst="rect">
            <a:avLst/>
          </a:prstGeom>
        </p:spPr>
      </p:pic>
      <p:pic>
        <p:nvPicPr>
          <p:cNvPr id="13" name="Рисунок 12" descr="Сон со сплошной заливкой">
            <a:extLst>
              <a:ext uri="{FF2B5EF4-FFF2-40B4-BE49-F238E27FC236}">
                <a16:creationId xmlns:a16="http://schemas.microsoft.com/office/drawing/2014/main" id="{2D76DF4E-C191-4826-95FF-B4F3671EC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70" y="3493646"/>
            <a:ext cx="365621" cy="365621"/>
          </a:xfrm>
          <a:prstGeom prst="rect">
            <a:avLst/>
          </a:prstGeom>
        </p:spPr>
      </p:pic>
      <p:pic>
        <p:nvPicPr>
          <p:cNvPr id="16" name="Рисунок 15" descr="Тележка для покупок со сплошной заливкой">
            <a:extLst>
              <a:ext uri="{FF2B5EF4-FFF2-40B4-BE49-F238E27FC236}">
                <a16:creationId xmlns:a16="http://schemas.microsoft.com/office/drawing/2014/main" id="{85086BCA-5CDD-4537-84CD-349C9BDA50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3270" y="4540614"/>
            <a:ext cx="360001" cy="360001"/>
          </a:xfrm>
          <a:prstGeom prst="rect">
            <a:avLst/>
          </a:prstGeom>
        </p:spPr>
      </p:pic>
      <p:pic>
        <p:nvPicPr>
          <p:cNvPr id="18" name="Рисунок 17" descr="База данных со сплошной заливкой">
            <a:extLst>
              <a:ext uri="{FF2B5EF4-FFF2-40B4-BE49-F238E27FC236}">
                <a16:creationId xmlns:a16="http://schemas.microsoft.com/office/drawing/2014/main" id="{82B80A29-5E45-4891-B12D-2192AC5DB2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70" y="5581962"/>
            <a:ext cx="369333" cy="369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E32FDB3-BFAD-4013-AB8A-7C7B972CDCDF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2184469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3604F0B-1B63-9830-5465-9207F27CD48C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РЕАЛИЗУЕММЫЕ ИНВЕСТИЦИОННЫЕ ПРОЕКТЫ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191008"/>
              </p:ext>
            </p:extLst>
          </p:nvPr>
        </p:nvGraphicFramePr>
        <p:xfrm>
          <a:off x="627015" y="1376761"/>
          <a:ext cx="9136390" cy="4925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</a:tblGrid>
              <a:tr h="787084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АО «Завод им. Гаджиева»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Техническое перевооружение в расширение заготовительного производства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879,5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2027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«Строительно-монтажная компания «Жилье»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многофункционального комплекса «Шелковый путь»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458,55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9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Эльдаг</a:t>
                      </a:r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индустриального парка «</a:t>
                      </a:r>
                      <a:r>
                        <a:rPr lang="ru-RU" sz="9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Эльдаг</a:t>
                      </a: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271,6</a:t>
                      </a: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2032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СК «М-ГРУПП»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асфальтобетонного завода</a:t>
                      </a: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594AB78-F636-400A-897F-CF676547B7AE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  <p:pic>
        <p:nvPicPr>
          <p:cNvPr id="7" name="Рисунок 6" descr="Фабрика со сплошной заливкой">
            <a:extLst>
              <a:ext uri="{FF2B5EF4-FFF2-40B4-BE49-F238E27FC236}">
                <a16:creationId xmlns:a16="http://schemas.microsoft.com/office/drawing/2014/main" id="{AFF01193-FED8-4A18-84BC-E992FD361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2791" y="2429755"/>
            <a:ext cx="413552" cy="413552"/>
          </a:xfrm>
          <a:prstGeom prst="rect">
            <a:avLst/>
          </a:prstGeom>
        </p:spPr>
      </p:pic>
      <p:pic>
        <p:nvPicPr>
          <p:cNvPr id="17" name="Рисунок 16" descr="Книги на полке со сплошной заливкой">
            <a:extLst>
              <a:ext uri="{FF2B5EF4-FFF2-40B4-BE49-F238E27FC236}">
                <a16:creationId xmlns:a16="http://schemas.microsoft.com/office/drawing/2014/main" id="{82D88E6F-583F-4F2C-88F9-217531024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2791" y="4545632"/>
            <a:ext cx="413552" cy="413552"/>
          </a:xfrm>
          <a:prstGeom prst="rect">
            <a:avLst/>
          </a:prstGeom>
        </p:spPr>
      </p:pic>
      <p:pic>
        <p:nvPicPr>
          <p:cNvPr id="20" name="Рисунок 19" descr="Фабрика со сплошной заливкой">
            <a:extLst>
              <a:ext uri="{FF2B5EF4-FFF2-40B4-BE49-F238E27FC236}">
                <a16:creationId xmlns:a16="http://schemas.microsoft.com/office/drawing/2014/main" id="{10DC0B56-5C8B-40B3-8495-6E26E991F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2791" y="5514625"/>
            <a:ext cx="413552" cy="413552"/>
          </a:xfrm>
          <a:prstGeom prst="rect">
            <a:avLst/>
          </a:prstGeom>
        </p:spPr>
      </p:pic>
      <p:pic>
        <p:nvPicPr>
          <p:cNvPr id="12" name="Рисунок 11" descr="Фабрика со сплошной заливкой">
            <a:extLst>
              <a:ext uri="{FF2B5EF4-FFF2-40B4-BE49-F238E27FC236}">
                <a16:creationId xmlns:a16="http://schemas.microsoft.com/office/drawing/2014/main" id="{3FA19682-A10A-4D74-9E53-7708E89D4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2791" y="3479094"/>
            <a:ext cx="413552" cy="41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82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3604F0B-1B63-9830-5465-9207F27CD48C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РЕАЛИЗУЕММЫЕ ИНВЕСТИЦИОННЫЕ ПРОЕКТЫ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888752"/>
              </p:ext>
            </p:extLst>
          </p:nvPr>
        </p:nvGraphicFramePr>
        <p:xfrm>
          <a:off x="627015" y="1376761"/>
          <a:ext cx="9136390" cy="4925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</a:tblGrid>
              <a:tr h="787084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«ДОФ»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обувной фабрики 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Гусейнов С.С. (</a:t>
                      </a:r>
                      <a:r>
                        <a:rPr lang="en-US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SERG</a:t>
                      </a:r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обувной фабрики 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«Юнион»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Модернизация производства кондитерских изделий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2027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ДРОО «Жизнь без слез»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дневного центра для детей и молодых людей с инвалидностью</a:t>
                      </a: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8156F1B-C9A2-4159-9FAB-A9E5DF06B18B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  <p:pic>
        <p:nvPicPr>
          <p:cNvPr id="7" name="Рисунок 6" descr="Ребенок с воздушным шаром со сплошной заливкой">
            <a:extLst>
              <a:ext uri="{FF2B5EF4-FFF2-40B4-BE49-F238E27FC236}">
                <a16:creationId xmlns:a16="http://schemas.microsoft.com/office/drawing/2014/main" id="{F53475E0-8127-47E3-98C4-3F7F6CC7B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8448" y="5573212"/>
            <a:ext cx="307255" cy="307255"/>
          </a:xfrm>
          <a:prstGeom prst="rect">
            <a:avLst/>
          </a:prstGeom>
        </p:spPr>
      </p:pic>
      <p:pic>
        <p:nvPicPr>
          <p:cNvPr id="5" name="Рисунок 4" descr="ДНК со сплошной заливкой">
            <a:extLst>
              <a:ext uri="{FF2B5EF4-FFF2-40B4-BE49-F238E27FC236}">
                <a16:creationId xmlns:a16="http://schemas.microsoft.com/office/drawing/2014/main" id="{718004FF-E669-4022-9D96-9C4F0F517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8448" y="4596593"/>
            <a:ext cx="307255" cy="307255"/>
          </a:xfrm>
          <a:prstGeom prst="rect">
            <a:avLst/>
          </a:prstGeom>
        </p:spPr>
      </p:pic>
      <p:pic>
        <p:nvPicPr>
          <p:cNvPr id="9" name="Рисунок 8" descr="Дом со сплошной заливкой">
            <a:extLst>
              <a:ext uri="{FF2B5EF4-FFF2-40B4-BE49-F238E27FC236}">
                <a16:creationId xmlns:a16="http://schemas.microsoft.com/office/drawing/2014/main" id="{40E3734F-F855-4A66-915F-51A97EC65B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8448" y="3493646"/>
            <a:ext cx="307255" cy="3072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63538A-BE9F-45CE-AD61-85BFABE0B6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448" y="2532203"/>
            <a:ext cx="304826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67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041D042B-3B53-D8B6-B4DC-E053370D7C6B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ЭКОЛОГИЯ И ТУРИЗМ</a:t>
            </a:r>
            <a:endParaRPr lang="ru-ID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CB5D2CC5-5135-0057-EAB2-D6909D185EC2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МЕДИЦИНСКИЙ ТУРИЗМ</a:t>
            </a: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94B40483-324B-CDF9-5457-8B58D46D878F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ИНДУСТРИАЛЬНЫЙ ПАРК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13238D4C-D3CA-3C40-9E20-F77BB5E78E3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ЛОГИСТИКА</a:t>
            </a:r>
            <a:endParaRPr lang="ru-ID" dirty="0">
              <a:solidFill>
                <a:schemeClr val="bg1"/>
              </a:solidFill>
            </a:endParaRPr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id="{3B229075-F001-5284-9486-1B571DB05AE7}"/>
              </a:ext>
            </a:extLst>
          </p:cNvPr>
          <p:cNvSpPr/>
          <p:nvPr/>
        </p:nvSpPr>
        <p:spPr>
          <a:xfrm>
            <a:off x="7598612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28CEE0DC-4273-C27E-8A3C-C5D1BB4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39F97C97-8F87-4D15-DD0F-74FDCD782132}"/>
              </a:ext>
            </a:extLst>
          </p:cNvPr>
          <p:cNvSpPr/>
          <p:nvPr/>
        </p:nvSpPr>
        <p:spPr>
          <a:xfrm>
            <a:off x="627016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id="{337F781C-DC1B-0C6C-6FC9-D556840BFDCD}"/>
              </a:ext>
            </a:extLst>
          </p:cNvPr>
          <p:cNvSpPr/>
          <p:nvPr/>
        </p:nvSpPr>
        <p:spPr>
          <a:xfrm>
            <a:off x="2954593" y="2269714"/>
            <a:ext cx="2196000" cy="4038109"/>
          </a:xfrm>
          <a:prstGeom prst="roundRect">
            <a:avLst>
              <a:gd name="adj" fmla="val 115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id="{6AE1CBD3-7EE8-EDB1-211F-63CB82334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3399" y="2397281"/>
            <a:ext cx="360000" cy="360000"/>
          </a:xfrm>
          <a:prstGeom prst="rect">
            <a:avLst/>
          </a:prstGeom>
        </p:spPr>
      </p:pic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3EB81144-74B3-A3ED-2E67-D01C2E3D9989}"/>
              </a:ext>
            </a:extLst>
          </p:cNvPr>
          <p:cNvSpPr/>
          <p:nvPr/>
        </p:nvSpPr>
        <p:spPr>
          <a:xfrm>
            <a:off x="5276603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4730B4-A050-E830-ECD6-BBBF7E2E97D9}"/>
              </a:ext>
            </a:extLst>
          </p:cNvPr>
          <p:cNvSpPr txBox="1"/>
          <p:nvPr/>
        </p:nvSpPr>
        <p:spPr>
          <a:xfrm>
            <a:off x="627016" y="64636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F28E1C5E-2F00-951F-A7E4-795E2E7F77CE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Портфель со сплошной заливкой">
            <a:extLst>
              <a:ext uri="{FF2B5EF4-FFF2-40B4-BE49-F238E27FC236}">
                <a16:creationId xmlns:a16="http://schemas.microsoft.com/office/drawing/2014/main" id="{70EFE74E-CFED-EF9E-4E2B-C173DB5DF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0976" y="2397281"/>
            <a:ext cx="360000" cy="360000"/>
          </a:xfrm>
          <a:prstGeom prst="rect">
            <a:avLst/>
          </a:prstGeom>
        </p:spPr>
      </p:pic>
      <p:pic>
        <p:nvPicPr>
          <p:cNvPr id="12" name="Рисунок 11" descr="Приблизить со сплошной заливкой">
            <a:extLst>
              <a:ext uri="{FF2B5EF4-FFF2-40B4-BE49-F238E27FC236}">
                <a16:creationId xmlns:a16="http://schemas.microsoft.com/office/drawing/2014/main" id="{0D92D59F-443B-6676-F177-A93701E6C8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02986" y="2397281"/>
            <a:ext cx="360000" cy="360000"/>
          </a:xfrm>
          <a:prstGeom prst="rect">
            <a:avLst/>
          </a:prstGeom>
        </p:spPr>
      </p:pic>
      <p:pic>
        <p:nvPicPr>
          <p:cNvPr id="13" name="Рисунок 12" descr="Растение со сплошной заливкой">
            <a:extLst>
              <a:ext uri="{FF2B5EF4-FFF2-40B4-BE49-F238E27FC236}">
                <a16:creationId xmlns:a16="http://schemas.microsoft.com/office/drawing/2014/main" id="{04654EEF-3B11-AE1B-E554-88FA80EF1D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24995" y="2397281"/>
            <a:ext cx="360000" cy="3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46129F-8145-0BA3-6ADE-B0F0649B9EA3}"/>
              </a:ext>
            </a:extLst>
          </p:cNvPr>
          <p:cNvSpPr txBox="1"/>
          <p:nvPr/>
        </p:nvSpPr>
        <p:spPr>
          <a:xfrm>
            <a:off x="825399" y="2889210"/>
            <a:ext cx="1900383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Центр эстетики и красоты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Стоматологический центр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45CBD2-909E-A10E-31BD-6D04FACA9677}"/>
              </a:ext>
            </a:extLst>
          </p:cNvPr>
          <p:cNvSpPr txBox="1"/>
          <p:nvPr/>
        </p:nvSpPr>
        <p:spPr>
          <a:xfrm>
            <a:off x="3147408" y="2889210"/>
            <a:ext cx="1900383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мультимодального логистического терминала «Сухой порт Махачкала» 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мебельного кластера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3.	Строительство производственного кластера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6545CB-8A76-A6A7-72FB-255EE557C593}"/>
              </a:ext>
            </a:extLst>
          </p:cNvPr>
          <p:cNvSpPr txBox="1"/>
          <p:nvPr/>
        </p:nvSpPr>
        <p:spPr>
          <a:xfrm>
            <a:off x="5469033" y="2889210"/>
            <a:ext cx="1900383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Создание крупного распределительного/ логистического центра</a:t>
            </a:r>
          </a:p>
          <a:p>
            <a:pPr marL="228600" indent="-228600">
              <a:buClr>
                <a:srgbClr val="4756A0"/>
              </a:buClr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Создание торгово-       логистического центра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DCC2DF-5EF1-D88D-3BB7-59FF7AF74F4E}"/>
              </a:ext>
            </a:extLst>
          </p:cNvPr>
          <p:cNvSpPr txBox="1"/>
          <p:nvPr/>
        </p:nvSpPr>
        <p:spPr>
          <a:xfrm>
            <a:off x="7819818" y="2889210"/>
            <a:ext cx="190038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гастрономического туризма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Развитие экологического туризма (о. </a:t>
            </a:r>
            <a:r>
              <a:rPr lang="ru-RU" sz="900" b="1" spc="-20" dirty="0" err="1">
                <a:latin typeface="Arial" panose="020B0604020202020204" pitchFamily="34" charset="0"/>
                <a:cs typeface="Arial" panose="020B0604020202020204" pitchFamily="34" charset="0"/>
              </a:rPr>
              <a:t>Чечень</a:t>
            </a: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59BC55-9146-452C-9A45-1ECC293D1801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1123952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6D0F4-A5B6-1C1E-A091-A3BC54777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5FF374-9DAD-11C5-A21A-6166FFF3142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ПЛАНИРУЕМЫЕ ИНВЕСТИЦИОННЫЕ ИДЕИ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3A628E0-1FA8-8DF7-BCE7-711E71EE2DC8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идеи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D560722E-0E41-32C5-464B-42B383BE0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id="{E8AC4634-C891-5BA3-4F18-69226FC76CB0}"/>
              </a:ext>
            </a:extLst>
          </p:cNvPr>
          <p:cNvSpPr/>
          <p:nvPr/>
        </p:nvSpPr>
        <p:spPr>
          <a:xfrm>
            <a:off x="2889354" y="2277781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ПРЕДПРИНИМАТЕЛИ МО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:a16="http://schemas.microsoft.com/office/drawing/2014/main" id="{2F469805-2E86-C98A-D7D7-FE25AC6EFEE1}"/>
              </a:ext>
            </a:extLst>
          </p:cNvPr>
          <p:cNvSpPr/>
          <p:nvPr/>
        </p:nvSpPr>
        <p:spPr>
          <a:xfrm>
            <a:off x="825719" y="1309856"/>
            <a:ext cx="1709998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4" name="Скругленный прямоугольник 123">
            <a:extLst>
              <a:ext uri="{FF2B5EF4-FFF2-40B4-BE49-F238E27FC236}">
                <a16:creationId xmlns:a16="http://schemas.microsoft.com/office/drawing/2014/main" id="{1D6FB60F-0ADC-31D8-AF21-50DB4A871927}"/>
              </a:ext>
            </a:extLst>
          </p:cNvPr>
          <p:cNvSpPr/>
          <p:nvPr/>
        </p:nvSpPr>
        <p:spPr>
          <a:xfrm>
            <a:off x="2887890" y="1324880"/>
            <a:ext cx="1709998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ПОТЕНЦИАЛЬНЫЙ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id="{D25CF176-A231-C630-A7BD-E728AA3445B1}"/>
              </a:ext>
            </a:extLst>
          </p:cNvPr>
          <p:cNvSpPr/>
          <p:nvPr/>
        </p:nvSpPr>
        <p:spPr>
          <a:xfrm>
            <a:off x="5151710" y="1347918"/>
            <a:ext cx="1709998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ПОТЕНЦИАЛЬНЫЕ ПАРТНЁРЫ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id="{B8E0A112-FCD6-AFEE-D5C6-E0C8ADA75C2D}"/>
              </a:ext>
            </a:extLst>
          </p:cNvPr>
          <p:cNvSpPr/>
          <p:nvPr/>
        </p:nvSpPr>
        <p:spPr>
          <a:xfrm>
            <a:off x="7415530" y="1320576"/>
            <a:ext cx="1709998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B1C1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ПРОГРАММЫ ПОДДЕРЖКИ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B1C1E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0" name="Скругленный прямоугольник 1059">
            <a:extLst>
              <a:ext uri="{FF2B5EF4-FFF2-40B4-BE49-F238E27FC236}">
                <a16:creationId xmlns:a16="http://schemas.microsoft.com/office/drawing/2014/main" id="{48DFEDCE-D77B-96B4-B701-E19AA8A8875F}"/>
              </a:ext>
            </a:extLst>
          </p:cNvPr>
          <p:cNvSpPr/>
          <p:nvPr/>
        </p:nvSpPr>
        <p:spPr>
          <a:xfrm>
            <a:off x="2889354" y="3125298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62" name="Скругленный прямоугольник 1061">
            <a:extLst>
              <a:ext uri="{FF2B5EF4-FFF2-40B4-BE49-F238E27FC236}">
                <a16:creationId xmlns:a16="http://schemas.microsoft.com/office/drawing/2014/main" id="{CCBC5074-24AC-C263-A59B-607D7E1E4169}"/>
              </a:ext>
            </a:extLst>
          </p:cNvPr>
          <p:cNvSpPr/>
          <p:nvPr/>
        </p:nvSpPr>
        <p:spPr>
          <a:xfrm>
            <a:off x="2870052" y="3967554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ПРЕДПРИНИМАТЕЛИ МО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3" name="Скругленный прямоугольник 1062">
            <a:extLst>
              <a:ext uri="{FF2B5EF4-FFF2-40B4-BE49-F238E27FC236}">
                <a16:creationId xmlns:a16="http://schemas.microsoft.com/office/drawing/2014/main" id="{CB3B74B1-02E1-B140-B8EB-35E44FC72F52}"/>
              </a:ext>
            </a:extLst>
          </p:cNvPr>
          <p:cNvSpPr/>
          <p:nvPr/>
        </p:nvSpPr>
        <p:spPr>
          <a:xfrm>
            <a:off x="2870052" y="4819089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64" name="Скругленный прямоугольник 1063">
            <a:extLst>
              <a:ext uri="{FF2B5EF4-FFF2-40B4-BE49-F238E27FC236}">
                <a16:creationId xmlns:a16="http://schemas.microsoft.com/office/drawing/2014/main" id="{A046A4FB-FF21-3D24-DEB8-4A2C4E2424AF}"/>
              </a:ext>
            </a:extLst>
          </p:cNvPr>
          <p:cNvSpPr/>
          <p:nvPr/>
        </p:nvSpPr>
        <p:spPr>
          <a:xfrm>
            <a:off x="2870052" y="5694993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ПРЕДПРИНИМАТЕЛИ МО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5" name="Скругленный прямоугольник 1064">
            <a:extLst>
              <a:ext uri="{FF2B5EF4-FFF2-40B4-BE49-F238E27FC236}">
                <a16:creationId xmlns:a16="http://schemas.microsoft.com/office/drawing/2014/main" id="{CAF6A63F-3643-5C49-2AAB-B22C099F1C5E}"/>
              </a:ext>
            </a:extLst>
          </p:cNvPr>
          <p:cNvSpPr/>
          <p:nvPr/>
        </p:nvSpPr>
        <p:spPr>
          <a:xfrm>
            <a:off x="825717" y="2284489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СОВРЕМЕННЫЙ МЕДИЦИНСКИЙ ЦЕНТР  ЭСТЕТИКИ, КРАСОТЫ И СТОМАТОЛОГИИ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7" name="Скругленный прямоугольник 1066">
            <a:extLst>
              <a:ext uri="{FF2B5EF4-FFF2-40B4-BE49-F238E27FC236}">
                <a16:creationId xmlns:a16="http://schemas.microsoft.com/office/drawing/2014/main" id="{00047959-B51F-992A-6F71-7FECD72CE3ED}"/>
              </a:ext>
            </a:extLst>
          </p:cNvPr>
          <p:cNvSpPr/>
          <p:nvPr/>
        </p:nvSpPr>
        <p:spPr>
          <a:xfrm>
            <a:off x="826715" y="3102762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ИНДУСТРИАЛЬНЫЙ ПАРК</a:t>
            </a:r>
          </a:p>
        </p:txBody>
      </p:sp>
      <p:sp>
        <p:nvSpPr>
          <p:cNvPr id="1068" name="Скругленный прямоугольник 1067">
            <a:extLst>
              <a:ext uri="{FF2B5EF4-FFF2-40B4-BE49-F238E27FC236}">
                <a16:creationId xmlns:a16="http://schemas.microsoft.com/office/drawing/2014/main" id="{74021D3F-0CB3-10C6-B455-8D29DA257261}"/>
              </a:ext>
            </a:extLst>
          </p:cNvPr>
          <p:cNvSpPr/>
          <p:nvPr/>
        </p:nvSpPr>
        <p:spPr>
          <a:xfrm>
            <a:off x="812270" y="3939181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КРУПНОГО РАСПРЕДЕЛИТЕЛЬНОГО/ ЛОГИСТИЧЕСКОГО ЦЕНТРА</a:t>
            </a:r>
          </a:p>
        </p:txBody>
      </p:sp>
      <p:sp>
        <p:nvSpPr>
          <p:cNvPr id="1069" name="Скругленный прямоугольник 1068">
            <a:extLst>
              <a:ext uri="{FF2B5EF4-FFF2-40B4-BE49-F238E27FC236}">
                <a16:creationId xmlns:a16="http://schemas.microsoft.com/office/drawing/2014/main" id="{33F9D213-3AE4-069D-C130-8CE546DAD6AA}"/>
              </a:ext>
            </a:extLst>
          </p:cNvPr>
          <p:cNvSpPr/>
          <p:nvPr/>
        </p:nvSpPr>
        <p:spPr>
          <a:xfrm>
            <a:off x="825717" y="4766526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ГАСТРОНОМИЧЕСКОГО ТУРИЗМА</a:t>
            </a:r>
          </a:p>
        </p:txBody>
      </p:sp>
      <p:sp>
        <p:nvSpPr>
          <p:cNvPr id="1070" name="Скругленный прямоугольник 1069">
            <a:extLst>
              <a:ext uri="{FF2B5EF4-FFF2-40B4-BE49-F238E27FC236}">
                <a16:creationId xmlns:a16="http://schemas.microsoft.com/office/drawing/2014/main" id="{4AB32954-5C91-9CB7-05A7-0C7541517590}"/>
              </a:ext>
            </a:extLst>
          </p:cNvPr>
          <p:cNvSpPr/>
          <p:nvPr/>
        </p:nvSpPr>
        <p:spPr>
          <a:xfrm>
            <a:off x="827928" y="5618134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ЭКОЛОГИЧЕСКОГО ТУРИЗМА (О. </a:t>
            </a: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ЧЕЧЕНЬ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78" name="Скругленный прямоугольник 1077">
            <a:extLst>
              <a:ext uri="{FF2B5EF4-FFF2-40B4-BE49-F238E27FC236}">
                <a16:creationId xmlns:a16="http://schemas.microsoft.com/office/drawing/2014/main" id="{5DF3B361-B941-181A-5527-328202E9E5E5}"/>
              </a:ext>
            </a:extLst>
          </p:cNvPr>
          <p:cNvSpPr/>
          <p:nvPr/>
        </p:nvSpPr>
        <p:spPr>
          <a:xfrm>
            <a:off x="5151710" y="2273351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79" name="Скругленный прямоугольник 1078">
            <a:extLst>
              <a:ext uri="{FF2B5EF4-FFF2-40B4-BE49-F238E27FC236}">
                <a16:creationId xmlns:a16="http://schemas.microsoft.com/office/drawing/2014/main" id="{4CA8B01C-1FB3-9FD9-B5B8-C6BEBA8B8E87}"/>
              </a:ext>
            </a:extLst>
          </p:cNvPr>
          <p:cNvSpPr/>
          <p:nvPr/>
        </p:nvSpPr>
        <p:spPr>
          <a:xfrm>
            <a:off x="5151710" y="3120694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80" name="Скругленный прямоугольник 1079">
            <a:extLst>
              <a:ext uri="{FF2B5EF4-FFF2-40B4-BE49-F238E27FC236}">
                <a16:creationId xmlns:a16="http://schemas.microsoft.com/office/drawing/2014/main" id="{862198B3-868E-FEAD-80DF-7971609D3B1D}"/>
              </a:ext>
            </a:extLst>
          </p:cNvPr>
          <p:cNvSpPr/>
          <p:nvPr/>
        </p:nvSpPr>
        <p:spPr>
          <a:xfrm>
            <a:off x="5151708" y="3957139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81" name="Скругленный прямоугольник 1080">
            <a:extLst>
              <a:ext uri="{FF2B5EF4-FFF2-40B4-BE49-F238E27FC236}">
                <a16:creationId xmlns:a16="http://schemas.microsoft.com/office/drawing/2014/main" id="{483E1A5E-B34B-C694-F2C0-DEF5055518FE}"/>
              </a:ext>
            </a:extLst>
          </p:cNvPr>
          <p:cNvSpPr/>
          <p:nvPr/>
        </p:nvSpPr>
        <p:spPr>
          <a:xfrm>
            <a:off x="5198362" y="4831124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82" name="Скругленный прямоугольник 1081">
            <a:extLst>
              <a:ext uri="{FF2B5EF4-FFF2-40B4-BE49-F238E27FC236}">
                <a16:creationId xmlns:a16="http://schemas.microsoft.com/office/drawing/2014/main" id="{91621C0B-B4FE-D093-2088-9EAA08C37289}"/>
              </a:ext>
            </a:extLst>
          </p:cNvPr>
          <p:cNvSpPr/>
          <p:nvPr/>
        </p:nvSpPr>
        <p:spPr>
          <a:xfrm>
            <a:off x="5207306" y="5675917"/>
            <a:ext cx="171000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084" name="Скругленный прямоугольник 1083">
            <a:extLst>
              <a:ext uri="{FF2B5EF4-FFF2-40B4-BE49-F238E27FC236}">
                <a16:creationId xmlns:a16="http://schemas.microsoft.com/office/drawing/2014/main" id="{9DBEF0F3-1DBE-69FE-01D5-B857A72CB501}"/>
              </a:ext>
            </a:extLst>
          </p:cNvPr>
          <p:cNvSpPr/>
          <p:nvPr/>
        </p:nvSpPr>
        <p:spPr>
          <a:xfrm>
            <a:off x="7415529" y="2234555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ПОДДЕРЖКИ </a:t>
            </a: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МСП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РЕГИОНА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kumimoji="0" lang="ru-ID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5" name="Скругленный прямоугольник 1084">
            <a:extLst>
              <a:ext uri="{FF2B5EF4-FFF2-40B4-BE49-F238E27FC236}">
                <a16:creationId xmlns:a16="http://schemas.microsoft.com/office/drawing/2014/main" id="{555D7646-A082-AD4A-070A-04026B196827}"/>
              </a:ext>
            </a:extLst>
          </p:cNvPr>
          <p:cNvSpPr/>
          <p:nvPr/>
        </p:nvSpPr>
        <p:spPr>
          <a:xfrm>
            <a:off x="7415529" y="3082678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ПОДДЕРЖКИ </a:t>
            </a: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МСП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РЕГИОНА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kumimoji="0" lang="ru-ID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6" name="Скругленный прямоугольник 1085">
            <a:extLst>
              <a:ext uri="{FF2B5EF4-FFF2-40B4-BE49-F238E27FC236}">
                <a16:creationId xmlns:a16="http://schemas.microsoft.com/office/drawing/2014/main" id="{A74B8606-8ECD-145D-C623-0852E19DDABA}"/>
              </a:ext>
            </a:extLst>
          </p:cNvPr>
          <p:cNvSpPr/>
          <p:nvPr/>
        </p:nvSpPr>
        <p:spPr>
          <a:xfrm>
            <a:off x="7434177" y="3947051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ПОДДЕРЖКИ </a:t>
            </a: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МСП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РЕГИОНА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kumimoji="0" lang="ru-ID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7" name="Скругленный прямоугольник 1086">
            <a:extLst>
              <a:ext uri="{FF2B5EF4-FFF2-40B4-BE49-F238E27FC236}">
                <a16:creationId xmlns:a16="http://schemas.microsoft.com/office/drawing/2014/main" id="{78445F4D-2E2C-53A5-7110-A096D5B4A0C9}"/>
              </a:ext>
            </a:extLst>
          </p:cNvPr>
          <p:cNvSpPr/>
          <p:nvPr/>
        </p:nvSpPr>
        <p:spPr>
          <a:xfrm>
            <a:off x="7423205" y="4817424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ПОДДЕРЖКИ </a:t>
            </a: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МСП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РЕГИОНА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kumimoji="0" lang="ru-ID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8" name="Скругленный прямоугольник 1087">
            <a:extLst>
              <a:ext uri="{FF2B5EF4-FFF2-40B4-BE49-F238E27FC236}">
                <a16:creationId xmlns:a16="http://schemas.microsoft.com/office/drawing/2014/main" id="{EA052C1D-A2EA-49DB-1190-3009A50701CA}"/>
              </a:ext>
            </a:extLst>
          </p:cNvPr>
          <p:cNvSpPr/>
          <p:nvPr/>
        </p:nvSpPr>
        <p:spPr>
          <a:xfrm>
            <a:off x="7423205" y="5650819"/>
            <a:ext cx="171000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ПОДДЕРЖКИ </a:t>
            </a: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МСП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РЕГИОНА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kumimoji="0" lang="ru-ID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AFE561B-A1FC-474D-AAB1-596BD18F28AA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F224472-53EF-4A8A-AAC7-6A41602000A0}"/>
              </a:ext>
            </a:extLst>
          </p:cNvPr>
          <p:cNvSpPr txBox="1"/>
          <p:nvPr/>
        </p:nvSpPr>
        <p:spPr>
          <a:xfrm>
            <a:off x="5318639" y="2548376"/>
            <a:ext cx="137613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ПРЕДПРИНИМАТЕЛИ МО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9037D68-9FB5-453B-9559-EDACD91E1F9B}"/>
              </a:ext>
            </a:extLst>
          </p:cNvPr>
          <p:cNvSpPr txBox="1"/>
          <p:nvPr/>
        </p:nvSpPr>
        <p:spPr>
          <a:xfrm>
            <a:off x="2963162" y="5065922"/>
            <a:ext cx="145004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ПРЕДПРИНИМАТЕЛИ МО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0B7E5C8-254A-4E4E-BA12-2218EB6E1634}"/>
              </a:ext>
            </a:extLst>
          </p:cNvPr>
          <p:cNvSpPr txBox="1"/>
          <p:nvPr/>
        </p:nvSpPr>
        <p:spPr>
          <a:xfrm>
            <a:off x="5318639" y="3372655"/>
            <a:ext cx="146797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ПРЕДПРИНИМАТЕЛИ МО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DCCC04F-3A3A-4AB7-96A4-55D0538F05E7}"/>
              </a:ext>
            </a:extLst>
          </p:cNvPr>
          <p:cNvSpPr txBox="1"/>
          <p:nvPr/>
        </p:nvSpPr>
        <p:spPr>
          <a:xfrm>
            <a:off x="5318639" y="4193089"/>
            <a:ext cx="128834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ПРЕДПРИНИМАТЕЛИ МО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F502716-B0F0-4DD1-A92D-030882759505}"/>
              </a:ext>
            </a:extLst>
          </p:cNvPr>
          <p:cNvSpPr txBox="1"/>
          <p:nvPr/>
        </p:nvSpPr>
        <p:spPr>
          <a:xfrm>
            <a:off x="5318639" y="5061117"/>
            <a:ext cx="4953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ПРЕДПРИНИМАТЕЛИ МО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F3ABF44-1FAA-43B2-893B-BF9CF6457380}"/>
              </a:ext>
            </a:extLst>
          </p:cNvPr>
          <p:cNvSpPr txBox="1"/>
          <p:nvPr/>
        </p:nvSpPr>
        <p:spPr>
          <a:xfrm>
            <a:off x="5318639" y="5958295"/>
            <a:ext cx="158870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ПРЕДПРИНИМАТЕЛИ МО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2C3E195-2977-4126-8AED-8E69B15D8584}"/>
              </a:ext>
            </a:extLst>
          </p:cNvPr>
          <p:cNvSpPr txBox="1"/>
          <p:nvPr/>
        </p:nvSpPr>
        <p:spPr>
          <a:xfrm>
            <a:off x="3094388" y="3341613"/>
            <a:ext cx="158870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ПРЕДПРИНИМАТЕЛИ МО</a:t>
            </a:r>
          </a:p>
        </p:txBody>
      </p:sp>
    </p:spTree>
    <p:extLst>
      <p:ext uri="{BB962C8B-B14F-4D97-AF65-F5344CB8AC3E}">
        <p14:creationId xmlns:p14="http://schemas.microsoft.com/office/powerpoint/2010/main" val="2289974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Рисунок 176" descr="Протекающий кран со сплошной заливкой">
            <a:extLst>
              <a:ext uri="{FF2B5EF4-FFF2-40B4-BE49-F238E27FC236}">
                <a16:creationId xmlns:a16="http://schemas.microsoft.com/office/drawing/2014/main" id="{CA8B5039-688D-6BC4-F5B2-17D48DBC2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629" y="3793260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557656" y="1482756"/>
            <a:ext cx="5045169" cy="1253923"/>
          </a:xfrm>
          <a:prstGeom prst="roundRect">
            <a:avLst>
              <a:gd name="adj" fmla="val 22570"/>
            </a:avLst>
          </a:prstGeom>
          <a:solidFill>
            <a:srgbClr val="4756A0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id="{ED5127D8-F80B-2E74-96D7-6C60603119FC}"/>
              </a:ext>
            </a:extLst>
          </p:cNvPr>
          <p:cNvSpPr/>
          <p:nvPr/>
        </p:nvSpPr>
        <p:spPr>
          <a:xfrm>
            <a:off x="585522" y="3365911"/>
            <a:ext cx="5050516" cy="2075596"/>
          </a:xfrm>
          <a:prstGeom prst="roundRect">
            <a:avLst>
              <a:gd name="adj" fmla="val 1252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D28A327-E730-2B92-6BD0-2BE87DFA2691}"/>
              </a:ext>
            </a:extLst>
          </p:cNvPr>
          <p:cNvSpPr txBox="1"/>
          <p:nvPr/>
        </p:nvSpPr>
        <p:spPr>
          <a:xfrm>
            <a:off x="515822" y="3147563"/>
            <a:ext cx="50492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ТАРИФЫ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766997" y="1773349"/>
            <a:ext cx="16279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ПЛОЩАДКИ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BF9C8859-F013-A538-9366-16B50B18E28A}"/>
              </a:ext>
            </a:extLst>
          </p:cNvPr>
          <p:cNvSpPr txBox="1"/>
          <p:nvPr/>
        </p:nvSpPr>
        <p:spPr>
          <a:xfrm rot="10800000" flipV="1">
            <a:off x="3381319" y="1667846"/>
            <a:ext cx="4191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96A49500-EAEA-5490-FDFA-7F357F14D08C}"/>
              </a:ext>
            </a:extLst>
          </p:cNvPr>
          <p:cNvSpPr txBox="1"/>
          <p:nvPr/>
        </p:nvSpPr>
        <p:spPr>
          <a:xfrm>
            <a:off x="3751334" y="1699725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помещений</a:t>
            </a: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id="{232EBB5B-D463-93FE-88A2-B246377A86B1}"/>
              </a:ext>
            </a:extLst>
          </p:cNvPr>
          <p:cNvCxnSpPr>
            <a:cxnSpLocks/>
          </p:cNvCxnSpPr>
          <p:nvPr/>
        </p:nvCxnSpPr>
        <p:spPr>
          <a:xfrm>
            <a:off x="3270704" y="1600649"/>
            <a:ext cx="0" cy="85571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>
            <a:extLst>
              <a:ext uri="{FF2B5EF4-FFF2-40B4-BE49-F238E27FC236}">
                <a16:creationId xmlns:a16="http://schemas.microsoft.com/office/drawing/2014/main" id="{48F919B7-90B8-C9E2-4B26-E6EE9FAC0F10}"/>
              </a:ext>
            </a:extLst>
          </p:cNvPr>
          <p:cNvSpPr txBox="1"/>
          <p:nvPr/>
        </p:nvSpPr>
        <p:spPr>
          <a:xfrm>
            <a:off x="1202472" y="3847321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51,36 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холодная вода (м3)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90DEA080-6B2C-362A-231A-C9436F916D74}"/>
              </a:ext>
            </a:extLst>
          </p:cNvPr>
          <p:cNvSpPr txBox="1"/>
          <p:nvPr/>
        </p:nvSpPr>
        <p:spPr>
          <a:xfrm>
            <a:off x="1202472" y="4425724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26,71 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водоотведение (м3)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EA739D09-46B0-1DCC-5AF6-CC88281C6D1B}"/>
              </a:ext>
            </a:extLst>
          </p:cNvPr>
          <p:cNvSpPr txBox="1"/>
          <p:nvPr/>
        </p:nvSpPr>
        <p:spPr>
          <a:xfrm>
            <a:off x="3400446" y="3468594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природный газ (м3)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C4EF67B-79D6-EF4B-9677-0966A8E74B66}"/>
              </a:ext>
            </a:extLst>
          </p:cNvPr>
          <p:cNvSpPr txBox="1"/>
          <p:nvPr/>
        </p:nvSpPr>
        <p:spPr>
          <a:xfrm>
            <a:off x="3470780" y="4073325"/>
            <a:ext cx="192227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электроэнергия (кВт ч.)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AED396BB-12B2-75E3-FB8C-029EA35F4927}"/>
              </a:ext>
            </a:extLst>
          </p:cNvPr>
          <p:cNvSpPr txBox="1"/>
          <p:nvPr/>
        </p:nvSpPr>
        <p:spPr>
          <a:xfrm>
            <a:off x="3498496" y="4720316"/>
            <a:ext cx="19736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3742,05 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отопление (за  ед. энергии)</a:t>
            </a:r>
          </a:p>
        </p:txBody>
      </p:sp>
      <p:pic>
        <p:nvPicPr>
          <p:cNvPr id="173" name="Рисунок 172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FEA428CD-D6DA-61F4-7EBB-968108BFD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84320" y="4073325"/>
            <a:ext cx="360000" cy="360000"/>
          </a:xfrm>
          <a:prstGeom prst="rect">
            <a:avLst/>
          </a:prstGeom>
        </p:spPr>
      </p:pic>
      <p:pic>
        <p:nvPicPr>
          <p:cNvPr id="179" name="Рисунок 178" descr="Пожарный гидрант со сплошной заливкой">
            <a:extLst>
              <a:ext uri="{FF2B5EF4-FFF2-40B4-BE49-F238E27FC236}">
                <a16:creationId xmlns:a16="http://schemas.microsoft.com/office/drawing/2014/main" id="{26CFD593-1555-3116-29C0-D51F46C064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9488" y="4425724"/>
            <a:ext cx="360000" cy="360000"/>
          </a:xfrm>
          <a:prstGeom prst="rect">
            <a:avLst/>
          </a:prstGeom>
        </p:spPr>
      </p:pic>
      <p:pic>
        <p:nvPicPr>
          <p:cNvPr id="174" name="Рисунок 173" descr="Огонь со сплошной заливкой">
            <a:extLst>
              <a:ext uri="{FF2B5EF4-FFF2-40B4-BE49-F238E27FC236}">
                <a16:creationId xmlns:a16="http://schemas.microsoft.com/office/drawing/2014/main" id="{4E6702C2-FCBA-D354-8453-B85C8EB372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40446" y="3464053"/>
            <a:ext cx="360000" cy="360000"/>
          </a:xfrm>
          <a:prstGeom prst="rect">
            <a:avLst/>
          </a:prstGeom>
        </p:spPr>
      </p:pic>
      <p:pic>
        <p:nvPicPr>
          <p:cNvPr id="185" name="Рисунок 184" descr="Термометр со сплошной заливкой">
            <a:extLst>
              <a:ext uri="{FF2B5EF4-FFF2-40B4-BE49-F238E27FC236}">
                <a16:creationId xmlns:a16="http://schemas.microsoft.com/office/drawing/2014/main" id="{21BB5F51-A94F-2FA1-7F61-917E20038F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10780" y="4722085"/>
            <a:ext cx="360000" cy="36000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2D6E92DF-C935-4B84-A05D-19C6574D3F8E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C075405-B780-4CBD-AEA7-BBC42898E7FD}"/>
              </a:ext>
            </a:extLst>
          </p:cNvPr>
          <p:cNvSpPr txBox="1"/>
          <p:nvPr/>
        </p:nvSpPr>
        <p:spPr>
          <a:xfrm rot="10800000" flipV="1">
            <a:off x="3400446" y="2101029"/>
            <a:ext cx="4191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66E02CF-16C1-495E-A9DA-6D8347168D2A}"/>
              </a:ext>
            </a:extLst>
          </p:cNvPr>
          <p:cNvSpPr txBox="1"/>
          <p:nvPr/>
        </p:nvSpPr>
        <p:spPr>
          <a:xfrm>
            <a:off x="3766666" y="2129900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з/у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8332F8-C428-4C03-84DF-C1CB4561CF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88145" y="1600649"/>
            <a:ext cx="3889360" cy="370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03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ID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3522847" y="1401546"/>
            <a:ext cx="2154686" cy="202745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27016" y="1401546"/>
            <a:ext cx="2780405" cy="202745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795703" y="1401546"/>
            <a:ext cx="3991893" cy="202745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02110037-3A58-CDB8-8B41-6D6ADB92766C}"/>
              </a:ext>
            </a:extLst>
          </p:cNvPr>
          <p:cNvSpPr/>
          <p:nvPr/>
        </p:nvSpPr>
        <p:spPr>
          <a:xfrm>
            <a:off x="2177876" y="3541703"/>
            <a:ext cx="2319363" cy="2027453"/>
          </a:xfrm>
          <a:prstGeom prst="roundRect">
            <a:avLst>
              <a:gd name="adj" fmla="val 1187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7AF33646-60BD-565C-82E8-1721DFF34B21}"/>
              </a:ext>
            </a:extLst>
          </p:cNvPr>
          <p:cNvSpPr/>
          <p:nvPr/>
        </p:nvSpPr>
        <p:spPr>
          <a:xfrm>
            <a:off x="627016" y="3541702"/>
            <a:ext cx="1432688" cy="2027453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A7518F92-BC1F-8F09-057D-3379ABC330B5}"/>
              </a:ext>
            </a:extLst>
          </p:cNvPr>
          <p:cNvSpPr/>
          <p:nvPr/>
        </p:nvSpPr>
        <p:spPr>
          <a:xfrm>
            <a:off x="4600190" y="3546341"/>
            <a:ext cx="2212997" cy="2027453"/>
          </a:xfrm>
          <a:prstGeom prst="roundRect">
            <a:avLst>
              <a:gd name="adj" fmla="val 11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2F86149C-6AAD-8DFE-9767-9DE085BAF799}"/>
              </a:ext>
            </a:extLst>
          </p:cNvPr>
          <p:cNvSpPr/>
          <p:nvPr/>
        </p:nvSpPr>
        <p:spPr>
          <a:xfrm>
            <a:off x="6881573" y="3541701"/>
            <a:ext cx="2906023" cy="2027453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853369" y="1974828"/>
            <a:ext cx="1647235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СЕКТОР ОБРАБАТЫВАЮЩЕЙ ПРОМЫШЛЕННОСТИ 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52% в общем объеме отгруженной продукции в 2022 г.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3762824" y="1974828"/>
            <a:ext cx="1695867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морской, ж/д </a:t>
            </a: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автомобильный транспорт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BE19CD4-5254-3EFD-22F9-39923BAB964A}"/>
              </a:ext>
            </a:extLst>
          </p:cNvPr>
          <p:cNvSpPr txBox="1"/>
          <p:nvPr/>
        </p:nvSpPr>
        <p:spPr>
          <a:xfrm>
            <a:off x="853312" y="4123977"/>
            <a:ext cx="9785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БОГАТОЕ ИСТОРИКО-КУЛЬТУРНОЕ НАСЛЕДИЕ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64C09F4-F102-F31C-7FF3-D3B5C78C77BF}"/>
              </a:ext>
            </a:extLst>
          </p:cNvPr>
          <p:cNvSpPr txBox="1"/>
          <p:nvPr/>
        </p:nvSpPr>
        <p:spPr>
          <a:xfrm>
            <a:off x="2404170" y="4123977"/>
            <a:ext cx="174704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СОСРЕДОТОЧЕНИЕ НАУЧНОГО ПОТЕНЦИАЛА РЕСПУБЛИКИ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DB3605F-5D1F-38C2-F7AE-FD1D0A54328C}"/>
              </a:ext>
            </a:extLst>
          </p:cNvPr>
          <p:cNvSpPr txBox="1"/>
          <p:nvPr/>
        </p:nvSpPr>
        <p:spPr>
          <a:xfrm>
            <a:off x="4773579" y="4137032"/>
            <a:ext cx="203960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ПРИТЯЖЕНИЯ КРЕАТИВНОГО ПРЕДПРИНИМАТЕЛЬСТВА 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970BDB9-6572-B7E0-9276-A5A584F6DB98}"/>
              </a:ext>
            </a:extLst>
          </p:cNvPr>
          <p:cNvSpPr txBox="1"/>
          <p:nvPr/>
        </p:nvSpPr>
        <p:spPr>
          <a:xfrm>
            <a:off x="6193373" y="2027034"/>
            <a:ext cx="2681941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СТОЛИЦА РЕСПУБЛИКИ ДАГЕСТАН</a:t>
            </a: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Крупнейший город Северо-Кавказского федерального округа</a:t>
            </a:r>
            <a:endParaRPr lang="ru-ID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85F3027-8E92-FCDF-0FB4-B90608BF66B3}"/>
              </a:ext>
            </a:extLst>
          </p:cNvPr>
          <p:cNvSpPr txBox="1"/>
          <p:nvPr/>
        </p:nvSpPr>
        <p:spPr>
          <a:xfrm>
            <a:off x="7252195" y="4132234"/>
            <a:ext cx="1720887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индустриальных парка</a:t>
            </a: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помещений</a:t>
            </a: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з/у</a:t>
            </a:r>
            <a:endParaRPr lang="ru-ID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:a16="http://schemas.microsoft.com/office/drawing/2014/main" id="{A7171B6C-EB0E-44BD-864B-013B993BE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0630" y="1554054"/>
            <a:ext cx="317061" cy="317061"/>
          </a:xfrm>
          <a:prstGeom prst="rect">
            <a:avLst/>
          </a:prstGeom>
        </p:spPr>
      </p:pic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8984" y="3695923"/>
            <a:ext cx="361736" cy="361736"/>
          </a:xfrm>
          <a:prstGeom prst="rect">
            <a:avLst/>
          </a:prstGeom>
        </p:spPr>
      </p:pic>
      <p:pic>
        <p:nvPicPr>
          <p:cNvPr id="9" name="Рисунок 8" descr="Ракета со сплошной заливкой">
            <a:extLst>
              <a:ext uri="{FF2B5EF4-FFF2-40B4-BE49-F238E27FC236}">
                <a16:creationId xmlns:a16="http://schemas.microsoft.com/office/drawing/2014/main" id="{79C47C02-F045-DB00-ED8E-FA048A96B4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33842" y="3712128"/>
            <a:ext cx="342359" cy="342359"/>
          </a:xfrm>
          <a:prstGeom prst="rect">
            <a:avLst/>
          </a:prstGeom>
        </p:spPr>
      </p:pic>
      <p:pic>
        <p:nvPicPr>
          <p:cNvPr id="14" name="Рисунок 13" descr="Русский Каседрал со сплошной заливкой">
            <a:extLst>
              <a:ext uri="{FF2B5EF4-FFF2-40B4-BE49-F238E27FC236}">
                <a16:creationId xmlns:a16="http://schemas.microsoft.com/office/drawing/2014/main" id="{5EB91455-B4B9-D3A9-27F3-0A6A54CDA3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12414" y="3651972"/>
            <a:ext cx="312963" cy="312963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>
            <a:extLst>
              <a:ext uri="{FF2B5EF4-FFF2-40B4-BE49-F238E27FC236}">
                <a16:creationId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42917" y="1522078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79806" y="1514323"/>
            <a:ext cx="366413" cy="3664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ГО С ВД «город Махачкала»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3CDE24-DA76-4E3F-BAD7-20B25914D481}"/>
              </a:ext>
            </a:extLst>
          </p:cNvPr>
          <p:cNvSpPr txBox="1"/>
          <p:nvPr/>
        </p:nvSpPr>
        <p:spPr>
          <a:xfrm>
            <a:off x="627016" y="6571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  <p:pic>
        <p:nvPicPr>
          <p:cNvPr id="4" name="Рисунок 3" descr="Микроскоп со сплошной заливкой">
            <a:extLst>
              <a:ext uri="{FF2B5EF4-FFF2-40B4-BE49-F238E27FC236}">
                <a16:creationId xmlns:a16="http://schemas.microsoft.com/office/drawing/2014/main" id="{F4B1E494-BDA9-4D2E-82D2-4F330C6452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907769" y="3689374"/>
            <a:ext cx="486887" cy="38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70EFB-A1FF-D561-3A63-16A2697A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9D1D969-8F86-E80D-DECA-A11A5C6E5076}"/>
              </a:ext>
            </a:extLst>
          </p:cNvPr>
          <p:cNvSpPr/>
          <p:nvPr/>
        </p:nvSpPr>
        <p:spPr>
          <a:xfrm>
            <a:off x="533997" y="1786854"/>
            <a:ext cx="2195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C01CA-C287-89F8-7489-147F18CBED12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ПО РАБОТЕ                                С ИНВЕСТОРАМИ И МЕХАНИЗМ РАБОТЬ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НИМИ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CCC73B85-D007-B69D-B706-5E327344A476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3357558C-0A85-0117-46FB-F329604F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C460D8B-A2D5-EB35-FFCE-B53F28685B34}"/>
              </a:ext>
            </a:extLst>
          </p:cNvPr>
          <p:cNvSpPr/>
          <p:nvPr/>
        </p:nvSpPr>
        <p:spPr>
          <a:xfrm>
            <a:off x="2848721" y="1785446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ЕСТЬ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C391C53-720A-96BE-9A55-A777FD939A6A}"/>
              </a:ext>
            </a:extLst>
          </p:cNvPr>
          <p:cNvSpPr/>
          <p:nvPr/>
        </p:nvSpPr>
        <p:spPr>
          <a:xfrm>
            <a:off x="628201" y="2810895"/>
            <a:ext cx="2194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 ИНВЕСТОРОВ            И ПРЕДПРИНИМАТЕЛЕИ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4C6DBF16-191C-434B-8D6E-FE514DDE4EBC}"/>
              </a:ext>
            </a:extLst>
          </p:cNvPr>
          <p:cNvSpPr/>
          <p:nvPr/>
        </p:nvSpPr>
        <p:spPr>
          <a:xfrm>
            <a:off x="620406" y="346926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CFD6CE53-58D8-A966-7A1A-4AA928A9B291}"/>
              </a:ext>
            </a:extLst>
          </p:cNvPr>
          <p:cNvSpPr/>
          <p:nvPr/>
        </p:nvSpPr>
        <p:spPr>
          <a:xfrm>
            <a:off x="619220" y="411417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РЕШЕНИЕ И УСКОРЕНИЕ РАССМОТРЕНИЯ АДМИНИСТРАТИВНЫХ ВОПРОСОВ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B1E128B1-995E-EC41-5EB8-A39E158581E1}"/>
              </a:ext>
            </a:extLst>
          </p:cNvPr>
          <p:cNvSpPr/>
          <p:nvPr/>
        </p:nvSpPr>
        <p:spPr>
          <a:xfrm>
            <a:off x="6434171" y="1723498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ДОЛЖНО БЫТЬ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C2F7540E-092E-60C6-7571-A4EF5CD19B88}"/>
              </a:ext>
            </a:extLst>
          </p:cNvPr>
          <p:cNvSpPr/>
          <p:nvPr/>
        </p:nvSpPr>
        <p:spPr>
          <a:xfrm>
            <a:off x="2962388" y="2821678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регулярная коммуникация                         с предпринимателями (рассылки на почты предпринимателей, звонки, ежегодные встречи)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7D859C09-30DF-66FB-2753-8AF67BC2F27A}"/>
              </a:ext>
            </a:extLst>
          </p:cNvPr>
          <p:cNvSpPr/>
          <p:nvPr/>
        </p:nvSpPr>
        <p:spPr>
          <a:xfrm>
            <a:off x="2954593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90A026D4-720E-6A15-BA60-176A2D0864BE}"/>
              </a:ext>
            </a:extLst>
          </p:cNvPr>
          <p:cNvSpPr/>
          <p:nvPr/>
        </p:nvSpPr>
        <p:spPr>
          <a:xfrm>
            <a:off x="2920837" y="4090136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9AF7ABEC-783A-2BF0-D560-E0555624AD14}"/>
              </a:ext>
            </a:extLst>
          </p:cNvPr>
          <p:cNvSpPr/>
          <p:nvPr/>
        </p:nvSpPr>
        <p:spPr>
          <a:xfrm>
            <a:off x="6439596" y="2821678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статьи на сайтах для инвесторов              и предпринимателей, регулярная коммуникация</a:t>
            </a:r>
            <a:r>
              <a:rPr kumimoji="0" lang="en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с предпринимателями (почтовая рассылка, звонки,       общий чат администрации с предпринимателями)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id="{28F6FF4D-AEED-8AB5-6849-0B7A290DC785}"/>
              </a:ext>
            </a:extLst>
          </p:cNvPr>
          <p:cNvSpPr/>
          <p:nvPr/>
        </p:nvSpPr>
        <p:spPr>
          <a:xfrm>
            <a:off x="6440781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421A2ED1-F024-4A7A-BD56-4C7BB30C0C67}"/>
              </a:ext>
            </a:extLst>
          </p:cNvPr>
          <p:cNvSpPr/>
          <p:nvPr/>
        </p:nvSpPr>
        <p:spPr>
          <a:xfrm>
            <a:off x="6448576" y="4070664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9" name="Рисунок 6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46C043A9-712E-86AC-3639-5FC5E87C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2648" y="2881901"/>
            <a:ext cx="365554" cy="365554"/>
          </a:xfrm>
          <a:prstGeom prst="rect">
            <a:avLst/>
          </a:prstGeom>
        </p:spPr>
      </p:pic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id="{EB6B743D-795C-9F66-43B5-0D7D12A5B711}"/>
              </a:ext>
            </a:extLst>
          </p:cNvPr>
          <p:cNvSpPr/>
          <p:nvPr/>
        </p:nvSpPr>
        <p:spPr>
          <a:xfrm>
            <a:off x="619221" y="347523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ИНВЕСТИЦИОННЫХ ПЛОЩАДКАХ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id="{51447579-5086-5E11-AF44-D45DBDED33A5}"/>
              </a:ext>
            </a:extLst>
          </p:cNvPr>
          <p:cNvSpPr/>
          <p:nvPr/>
        </p:nvSpPr>
        <p:spPr>
          <a:xfrm>
            <a:off x="2952223" y="344006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инфраструктуры по запросу инвестора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id="{CD48F55F-F4ED-4364-E95B-98D535EDD6D8}"/>
              </a:ext>
            </a:extLst>
          </p:cNvPr>
          <p:cNvSpPr/>
          <p:nvPr/>
        </p:nvSpPr>
        <p:spPr>
          <a:xfrm>
            <a:off x="6439596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инженерной и транспортной инфраструктуры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прихода инвестора на объект с целью экономии времени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Рисунок 9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E9E74D18-DDA5-DE48-E379-764E35F17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7813" y="3534929"/>
            <a:ext cx="365554" cy="365554"/>
          </a:xfrm>
          <a:prstGeom prst="rect">
            <a:avLst/>
          </a:prstGeom>
        </p:spPr>
      </p:pic>
      <p:pic>
        <p:nvPicPr>
          <p:cNvPr id="98" name="Рисунок 97" descr="Запрещено со сплошной заливкой">
            <a:extLst>
              <a:ext uri="{FF2B5EF4-FFF2-40B4-BE49-F238E27FC236}">
                <a16:creationId xmlns:a16="http://schemas.microsoft.com/office/drawing/2014/main" id="{89EEB087-2E1A-1414-262C-D847E8EB2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9420" y="3506724"/>
            <a:ext cx="360000" cy="360000"/>
          </a:xfrm>
          <a:prstGeom prst="rect">
            <a:avLst/>
          </a:prstGeom>
        </p:spPr>
      </p:pic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id="{8F2C9022-10A3-0D35-CA05-80E92637D0EB}"/>
              </a:ext>
            </a:extLst>
          </p:cNvPr>
          <p:cNvSpPr/>
          <p:nvPr/>
        </p:nvSpPr>
        <p:spPr>
          <a:xfrm>
            <a:off x="627016" y="476320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ПОТЕНЦИАЛЬНЫМИ ИНВЕСТОРАМИ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:a16="http://schemas.microsoft.com/office/drawing/2014/main" id="{13BF7DE7-719C-8EA1-6A8B-47FABDE54711}"/>
              </a:ext>
            </a:extLst>
          </p:cNvPr>
          <p:cNvSpPr/>
          <p:nvPr/>
        </p:nvSpPr>
        <p:spPr>
          <a:xfrm>
            <a:off x="612611" y="5412235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РЕАЛИЗОВАННЫМИ ПРОЕКТАМИ НА ИНВЕСТИЦИОННЫХ ПЛОЩАДКАХ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:a16="http://schemas.microsoft.com/office/drawing/2014/main" id="{AD24024F-306A-2906-6186-DF6244617AD9}"/>
              </a:ext>
            </a:extLst>
          </p:cNvPr>
          <p:cNvSpPr/>
          <p:nvPr/>
        </p:nvSpPr>
        <p:spPr>
          <a:xfrm>
            <a:off x="2962388" y="472782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                   при возникновении интереса с их стороны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id="{056BF571-D559-1AE5-97A9-339C60CDBD58}"/>
              </a:ext>
            </a:extLst>
          </p:cNvPr>
          <p:cNvSpPr/>
          <p:nvPr/>
        </p:nvSpPr>
        <p:spPr>
          <a:xfrm>
            <a:off x="2962388" y="5385034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Обратная связь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id="{C659C721-60D7-16F6-22C9-5D4F85D947F4}"/>
              </a:ext>
            </a:extLst>
          </p:cNvPr>
          <p:cNvSpPr/>
          <p:nvPr/>
        </p:nvSpPr>
        <p:spPr>
          <a:xfrm>
            <a:off x="6439596" y="46938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создание информационно-аналитических буклетов, сохранение контактов потенциальных инвесторов, составления списка для дальнейшей регулярной коммуникации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Скругленный прямоугольник 111">
            <a:extLst>
              <a:ext uri="{FF2B5EF4-FFF2-40B4-BE49-F238E27FC236}">
                <a16:creationId xmlns:a16="http://schemas.microsoft.com/office/drawing/2014/main" id="{BC0EC73D-8ED4-29A5-781D-A7DA2ACB84DB}"/>
              </a:ext>
            </a:extLst>
          </p:cNvPr>
          <p:cNvSpPr/>
          <p:nvPr/>
        </p:nvSpPr>
        <p:spPr>
          <a:xfrm>
            <a:off x="6464166" y="535565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5" name="Рисунок 11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08802114-ACA9-8001-E871-C9FE72E0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7813" y="4130887"/>
            <a:ext cx="365554" cy="365554"/>
          </a:xfrm>
          <a:prstGeom prst="rect">
            <a:avLst/>
          </a:prstGeom>
        </p:spPr>
      </p:pic>
      <p:pic>
        <p:nvPicPr>
          <p:cNvPr id="126" name="Рисунок 12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1BA9EACC-0D27-26F9-309F-401843F5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2648" y="4760697"/>
            <a:ext cx="365554" cy="365554"/>
          </a:xfrm>
          <a:prstGeom prst="rect">
            <a:avLst/>
          </a:prstGeom>
        </p:spPr>
      </p:pic>
      <p:pic>
        <p:nvPicPr>
          <p:cNvPr id="128" name="Рисунок 127" descr="Запрещено со сплошной заливкой">
            <a:extLst>
              <a:ext uri="{FF2B5EF4-FFF2-40B4-BE49-F238E27FC236}">
                <a16:creationId xmlns:a16="http://schemas.microsoft.com/office/drawing/2014/main" id="{C614B3DA-E67F-533B-8DF9-549B5A712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9420" y="4785771"/>
            <a:ext cx="360000" cy="360000"/>
          </a:xfrm>
          <a:prstGeom prst="rect">
            <a:avLst/>
          </a:prstGeom>
        </p:spPr>
      </p:pic>
      <p:pic>
        <p:nvPicPr>
          <p:cNvPr id="131" name="Рисунок 13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FC59EA5-C4D0-C533-25A3-9C1D5B723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5608" y="5415873"/>
            <a:ext cx="365554" cy="365554"/>
          </a:xfrm>
          <a:prstGeom prst="rect">
            <a:avLst/>
          </a:prstGeom>
        </p:spPr>
      </p:pic>
      <p:pic>
        <p:nvPicPr>
          <p:cNvPr id="134" name="Рисунок 13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59FADAC9-EB60-3542-155B-F21BD309B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9420" y="2871118"/>
            <a:ext cx="365554" cy="365554"/>
          </a:xfrm>
          <a:prstGeom prst="rect">
            <a:avLst/>
          </a:prstGeom>
        </p:spPr>
      </p:pic>
      <p:pic>
        <p:nvPicPr>
          <p:cNvPr id="135" name="Рисунок 13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28312" y="4146074"/>
            <a:ext cx="365554" cy="365554"/>
          </a:xfrm>
          <a:prstGeom prst="rect">
            <a:avLst/>
          </a:prstGeom>
        </p:spPr>
      </p:pic>
      <p:pic>
        <p:nvPicPr>
          <p:cNvPr id="136" name="Рисунок 13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796FE730-BFA9-E2F5-28DD-287C9158C1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9420" y="5415873"/>
            <a:ext cx="365554" cy="36555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4F2DAF3-6F3F-4405-845B-C3D9CE64A992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281906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431387" y="2953916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536BD308-6967-8AF5-7432-C3280FD3FCAB}"/>
              </a:ext>
            </a:extLst>
          </p:cNvPr>
          <p:cNvSpPr/>
          <p:nvPr/>
        </p:nvSpPr>
        <p:spPr>
          <a:xfrm>
            <a:off x="550190" y="3161143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74865467-DC3F-30ED-A2E2-AE772E0BB58C}"/>
              </a:ext>
            </a:extLst>
          </p:cNvPr>
          <p:cNvSpPr/>
          <p:nvPr/>
        </p:nvSpPr>
        <p:spPr>
          <a:xfrm>
            <a:off x="2324287" y="295472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6035FA24-3445-92D9-8779-8906CA8356A4}"/>
              </a:ext>
            </a:extLst>
          </p:cNvPr>
          <p:cNvSpPr/>
          <p:nvPr/>
        </p:nvSpPr>
        <p:spPr>
          <a:xfrm>
            <a:off x="4204592" y="2998126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A930814C-6C32-C14B-E8DE-92769C490880}"/>
              </a:ext>
            </a:extLst>
          </p:cNvPr>
          <p:cNvSpPr/>
          <p:nvPr/>
        </p:nvSpPr>
        <p:spPr>
          <a:xfrm>
            <a:off x="6105230" y="2989372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44ADC4D1-8BC2-CA35-A570-1D20527B0079}"/>
              </a:ext>
            </a:extLst>
          </p:cNvPr>
          <p:cNvSpPr/>
          <p:nvPr/>
        </p:nvSpPr>
        <p:spPr>
          <a:xfrm>
            <a:off x="7941771" y="295472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C0CC6E-70E5-5156-8AC0-98DA024669CB}"/>
              </a:ext>
            </a:extLst>
          </p:cNvPr>
          <p:cNvSpPr txBox="1"/>
          <p:nvPr/>
        </p:nvSpPr>
        <p:spPr>
          <a:xfrm>
            <a:off x="909032" y="3865390"/>
            <a:ext cx="8192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МОЙ БИЗНЕС 05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819015" y="4355291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mb05.ru</a:t>
            </a:r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FDD239D5-900C-057A-54CE-1A882E44D0FF}"/>
              </a:ext>
            </a:extLst>
          </p:cNvPr>
          <p:cNvSpPr/>
          <p:nvPr/>
        </p:nvSpPr>
        <p:spPr>
          <a:xfrm>
            <a:off x="2443976" y="3135601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3857DB-2DA8-E6E3-4AD9-3428BA1DD7BC}"/>
              </a:ext>
            </a:extLst>
          </p:cNvPr>
          <p:cNvSpPr txBox="1"/>
          <p:nvPr/>
        </p:nvSpPr>
        <p:spPr>
          <a:xfrm>
            <a:off x="2684093" y="3849986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КОРПОРАЦИЯ РАЗВИТИЯ </a:t>
            </a:r>
          </a:p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РЕСПУБЛИКИ ДАГЕСТАН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FEB17594-FA55-5D4B-A29C-3B4D61CD6D8D}"/>
              </a:ext>
            </a:extLst>
          </p:cNvPr>
          <p:cNvSpPr/>
          <p:nvPr/>
        </p:nvSpPr>
        <p:spPr>
          <a:xfrm>
            <a:off x="2748261" y="4355291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krdag.ru</a:t>
            </a:r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56B14C1F-90BD-1C90-73F6-6C9F59151716}"/>
              </a:ext>
            </a:extLst>
          </p:cNvPr>
          <p:cNvSpPr/>
          <p:nvPr/>
        </p:nvSpPr>
        <p:spPr>
          <a:xfrm>
            <a:off x="4325313" y="3133794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951FBD-1E74-BE7C-D4A3-F35376CDAEF3}"/>
              </a:ext>
            </a:extLst>
          </p:cNvPr>
          <p:cNvSpPr txBox="1"/>
          <p:nvPr/>
        </p:nvSpPr>
        <p:spPr>
          <a:xfrm>
            <a:off x="4648899" y="3844372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ФОНД РАЗВИТИЯ ПРОМЫШЛЕННОСТИ 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B81A249F-DCE3-08A0-4B87-C67630735136}"/>
              </a:ext>
            </a:extLst>
          </p:cNvPr>
          <p:cNvSpPr/>
          <p:nvPr/>
        </p:nvSpPr>
        <p:spPr>
          <a:xfrm>
            <a:off x="4648899" y="4355291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fondpromrd.ru</a:t>
            </a:r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639E1C2B-6618-B164-86D8-41D1A9B3E5DC}"/>
              </a:ext>
            </a:extLst>
          </p:cNvPr>
          <p:cNvSpPr/>
          <p:nvPr/>
        </p:nvSpPr>
        <p:spPr>
          <a:xfrm>
            <a:off x="6231771" y="3161143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27D5FE-F318-9DC8-513C-A48C26710BE8}"/>
              </a:ext>
            </a:extLst>
          </p:cNvPr>
          <p:cNvSpPr txBox="1"/>
          <p:nvPr/>
        </p:nvSpPr>
        <p:spPr>
          <a:xfrm>
            <a:off x="6553562" y="3844372"/>
            <a:ext cx="105201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АГЕНТСТВО ПО ПРЕДПРИНИМАТЕЛЬСТВУ И ИНВЕСТИЦИЯМ РД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3FEF74B3-ADEE-BCE6-D097-03A5BBB0295C}"/>
              </a:ext>
            </a:extLst>
          </p:cNvPr>
          <p:cNvSpPr/>
          <p:nvPr/>
        </p:nvSpPr>
        <p:spPr>
          <a:xfrm>
            <a:off x="6539370" y="4390084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ссылка на сайт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6841A548-C249-DE1A-6B4E-2631A272228B}"/>
              </a:ext>
            </a:extLst>
          </p:cNvPr>
          <p:cNvSpPr/>
          <p:nvPr/>
        </p:nvSpPr>
        <p:spPr>
          <a:xfrm>
            <a:off x="8089265" y="3137749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0073448-8747-6D8A-73C5-5F95CEF649BB}"/>
              </a:ext>
            </a:extLst>
          </p:cNvPr>
          <p:cNvSpPr txBox="1"/>
          <p:nvPr/>
        </p:nvSpPr>
        <p:spPr>
          <a:xfrm>
            <a:off x="8365158" y="3819223"/>
            <a:ext cx="14569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ЦЕНТР ПОДДЕРЖКИ ПРЕДПРИНИМАТЕЛЬСТВА РЕСПУБЛИКИ ДАГЕСТАН 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34A64A6B-D22A-7DF3-6ECE-D890B8000BAF}"/>
              </a:ext>
            </a:extLst>
          </p:cNvPr>
          <p:cNvSpPr/>
          <p:nvPr/>
        </p:nvSpPr>
        <p:spPr>
          <a:xfrm>
            <a:off x="8396865" y="4390084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ссылка на сайт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:a16="http://schemas.microsoft.com/office/drawing/2014/main" id="{CB9E44DB-1C66-11F1-4DA7-8FAD3237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41" y="3278659"/>
            <a:ext cx="943068" cy="4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840D4C8D-C843-49C7-AA41-1933B2C3A1FE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9699CA-F98E-4696-8BAC-947B891C8D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1108" y="3219913"/>
            <a:ext cx="917598" cy="4334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C4F7D3-6CAB-4E17-A171-3044CD1031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7824" y="3209721"/>
            <a:ext cx="1264087" cy="4235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E610C6-D26C-4975-8918-D3DED9B52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7963" y="3187544"/>
            <a:ext cx="890092" cy="5121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4902CDA-E15A-443F-A8AD-71992E1E29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6214" y="3173680"/>
            <a:ext cx="900473" cy="53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05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237A7826-76C6-ACDC-108C-46817594633E}"/>
              </a:ext>
            </a:extLst>
          </p:cNvPr>
          <p:cNvSpPr/>
          <p:nvPr/>
        </p:nvSpPr>
        <p:spPr>
          <a:xfrm>
            <a:off x="2582538" y="161770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ПРОМЫШЛЕННОСТИ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ТОРГОВЛИ РЕСПУБЛИКА ДАГЕСТАН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id="{2BB5EBE9-65B5-B62A-9463-A385D023A95B}"/>
              </a:ext>
            </a:extLst>
          </p:cNvPr>
          <p:cNvSpPr/>
          <p:nvPr/>
        </p:nvSpPr>
        <p:spPr>
          <a:xfrm>
            <a:off x="2582538" y="2813169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ТУРИЗМА И ТУРИЗМА И НАРОДНЫХ ХУДОЖЕСТВЕННЫХ ПРОМЫСЛОВ РЕСПУБЛИКА ДАГЕСТАН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id="{D80EE500-1539-8A1A-8026-34CD35F7267C}"/>
              </a:ext>
            </a:extLst>
          </p:cNvPr>
          <p:cNvSpPr/>
          <p:nvPr/>
        </p:nvSpPr>
        <p:spPr>
          <a:xfrm>
            <a:off x="2703939" y="2909430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id="{D7D0A12C-4216-66F6-609A-1DF85D2F79D6}"/>
              </a:ext>
            </a:extLst>
          </p:cNvPr>
          <p:cNvSpPr/>
          <p:nvPr/>
        </p:nvSpPr>
        <p:spPr>
          <a:xfrm>
            <a:off x="2582538" y="5184341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АГЕНТСТВО ПО ПРЕДПРИНИМАТЕЛЬСТВУ И ИНВЕСТИЦИЯМ РЕСПУБЛИКИ ДАГЕСТАН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:a16="http://schemas.microsoft.com/office/drawing/2014/main" id="{F6D9C1A6-36DF-B7C8-A1A4-E0DF0D6AF5F8}"/>
              </a:ext>
            </a:extLst>
          </p:cNvPr>
          <p:cNvSpPr/>
          <p:nvPr/>
        </p:nvSpPr>
        <p:spPr>
          <a:xfrm>
            <a:off x="2703939" y="5313103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:a16="http://schemas.microsoft.com/office/drawing/2014/main" id="{C710E187-EF2B-9551-02E2-2EE963AA66F3}"/>
              </a:ext>
            </a:extLst>
          </p:cNvPr>
          <p:cNvSpPr/>
          <p:nvPr/>
        </p:nvSpPr>
        <p:spPr>
          <a:xfrm>
            <a:off x="2582538" y="4015407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МИНИСТЕРСТВА СЕЛЬСКОГО ХОЗЯЙСТВА И ПРОДОВОЛЬСТВИЯ РЕСПУБЛИКИ ДАГЕСТАН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:a16="http://schemas.microsoft.com/office/drawing/2014/main" id="{20228815-09FF-6E6C-556A-998EFA1255AA}"/>
              </a:ext>
            </a:extLst>
          </p:cNvPr>
          <p:cNvSpPr/>
          <p:nvPr/>
        </p:nvSpPr>
        <p:spPr>
          <a:xfrm>
            <a:off x="2703939" y="4177639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id="{DE59F9B4-87D8-8A85-32F4-840EE4EAE820}"/>
              </a:ext>
            </a:extLst>
          </p:cNvPr>
          <p:cNvSpPr/>
          <p:nvPr/>
        </p:nvSpPr>
        <p:spPr>
          <a:xfrm>
            <a:off x="2703939" y="1725104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pic>
        <p:nvPicPr>
          <p:cNvPr id="5" name="Рисунок 4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DF592C2-331F-BE35-9308-EC1E60098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342" y="1793475"/>
            <a:ext cx="343991" cy="450055"/>
          </a:xfrm>
          <a:prstGeom prst="rect">
            <a:avLst/>
          </a:prstGeom>
        </p:spPr>
      </p:pic>
      <p:pic>
        <p:nvPicPr>
          <p:cNvPr id="8" name="Рисунок 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7C69212-6986-3E78-199A-35F5EA4D4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342" y="2986755"/>
            <a:ext cx="343991" cy="45005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40F44BD-1152-F2CC-D01E-55C6D4DFB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343" y="4228202"/>
            <a:ext cx="343991" cy="45005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888DD8B-0E95-E694-1094-3E1120C93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342" y="5343034"/>
            <a:ext cx="343991" cy="45005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FBB2EC9-00BC-4551-AB78-4F2D870291FF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6600225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1C9CDDE7-CA8C-3059-F83C-6E358C537246}"/>
              </a:ext>
            </a:extLst>
          </p:cNvPr>
          <p:cNvSpPr/>
          <p:nvPr/>
        </p:nvSpPr>
        <p:spPr>
          <a:xfrm>
            <a:off x="627016" y="3919792"/>
            <a:ext cx="3470852" cy="2388029"/>
          </a:xfrm>
          <a:prstGeom prst="roundRect">
            <a:avLst>
              <a:gd name="adj" fmla="val 11787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 МЕР ПОДДЕРЖКИ ПРОЕКТОВ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9987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id="{FD205189-21AA-DDE0-5094-A28E46F5CB5F}"/>
              </a:ext>
            </a:extLst>
          </p:cNvPr>
          <p:cNvSpPr/>
          <p:nvPr/>
        </p:nvSpPr>
        <p:spPr>
          <a:xfrm>
            <a:off x="3522847" y="1401546"/>
            <a:ext cx="2154686" cy="240688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474C35DA-31DE-309C-F205-541813D224F1}"/>
              </a:ext>
            </a:extLst>
          </p:cNvPr>
          <p:cNvSpPr/>
          <p:nvPr/>
        </p:nvSpPr>
        <p:spPr>
          <a:xfrm>
            <a:off x="627016" y="1401546"/>
            <a:ext cx="2780405" cy="240688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AAE095AC-081E-33A2-FDBB-98B052165558}"/>
              </a:ext>
            </a:extLst>
          </p:cNvPr>
          <p:cNvSpPr/>
          <p:nvPr/>
        </p:nvSpPr>
        <p:spPr>
          <a:xfrm>
            <a:off x="5795703" y="1401546"/>
            <a:ext cx="3991893" cy="240688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788C38C7-4DE5-24AC-7622-658BB16B4123}"/>
              </a:ext>
            </a:extLst>
          </p:cNvPr>
          <p:cNvSpPr/>
          <p:nvPr/>
        </p:nvSpPr>
        <p:spPr>
          <a:xfrm>
            <a:off x="4220619" y="3919791"/>
            <a:ext cx="2726172" cy="2388029"/>
          </a:xfrm>
          <a:prstGeom prst="roundRect">
            <a:avLst>
              <a:gd name="adj" fmla="val 1074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D53A4B05-5996-A019-A76C-03C280C9327F}"/>
              </a:ext>
            </a:extLst>
          </p:cNvPr>
          <p:cNvSpPr/>
          <p:nvPr/>
        </p:nvSpPr>
        <p:spPr>
          <a:xfrm>
            <a:off x="7061424" y="3919791"/>
            <a:ext cx="2726172" cy="2388029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1BBFC5A-DE30-051C-FEEB-53A884C8CC68}"/>
              </a:ext>
            </a:extLst>
          </p:cNvPr>
          <p:cNvSpPr txBox="1"/>
          <p:nvPr/>
        </p:nvSpPr>
        <p:spPr>
          <a:xfrm>
            <a:off x="853368" y="1584500"/>
            <a:ext cx="1740849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АКТИВНАЯ ИНФОРМАЦИОННАЯ              И КОНСУЛЬТАЦИОННАЯ ПОДДЕРЖКА ПРЕДПРИНИМАТЕЛЕЙ 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5029D8E-6FA5-39F6-980B-E624E0847E5F}"/>
              </a:ext>
            </a:extLst>
          </p:cNvPr>
          <p:cNvSpPr txBox="1"/>
          <p:nvPr/>
        </p:nvSpPr>
        <p:spPr>
          <a:xfrm>
            <a:off x="3762825" y="1584500"/>
            <a:ext cx="141698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СРОКОВ ПРОЦЕДУР,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ПОЛУЧЕНИЯ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5B46850-A2F4-926B-117B-28D7665D8D86}"/>
              </a:ext>
            </a:extLst>
          </p:cNvPr>
          <p:cNvSpPr txBox="1"/>
          <p:nvPr/>
        </p:nvSpPr>
        <p:spPr>
          <a:xfrm>
            <a:off x="853311" y="4128456"/>
            <a:ext cx="174090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БЮРОКРАТИЧЕСКИХ ПРОЦЕДУР                           ДЛЯ ПОЛУЧЕНИЯ МЕР ПОДДЕРЖКИ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BED9D75-83DC-7DB1-D63D-8AE176B201FF}"/>
              </a:ext>
            </a:extLst>
          </p:cNvPr>
          <p:cNvSpPr txBox="1"/>
          <p:nvPr/>
        </p:nvSpPr>
        <p:spPr>
          <a:xfrm>
            <a:off x="4462486" y="4135853"/>
            <a:ext cx="164767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ПЕРЕНОС ПРОЦЕДУР               В ЭЛЕКТРОННЫЙ ВИД                          ДЛЯ СОКРАЩЕНИЯ ВРЕМЕННЫХ ИЗДЕРЖЕК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7EE8951-3C5B-0C8C-FB1D-B73F3B4B4824}"/>
              </a:ext>
            </a:extLst>
          </p:cNvPr>
          <p:cNvSpPr txBox="1"/>
          <p:nvPr/>
        </p:nvSpPr>
        <p:spPr>
          <a:xfrm>
            <a:off x="6081018" y="1589178"/>
            <a:ext cx="186388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ИНВЕСТИЦИОННЫХ ПЛОЩАДОК</a:t>
            </a:r>
            <a:endParaRPr lang="ru-ID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BFBFDEB-7CB0-167B-22EE-584ADCCB8AF2}"/>
              </a:ext>
            </a:extLst>
          </p:cNvPr>
          <p:cNvSpPr txBox="1"/>
          <p:nvPr/>
        </p:nvSpPr>
        <p:spPr>
          <a:xfrm>
            <a:off x="7287978" y="4135853"/>
            <a:ext cx="167256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НАЛОГОВЫХ СТАВОК ДЛЯ МСП</a:t>
            </a:r>
          </a:p>
        </p:txBody>
      </p:sp>
      <p:pic>
        <p:nvPicPr>
          <p:cNvPr id="113" name="Рисунок 11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6FF3168F-26EC-2BD5-8CA9-3F1917E5B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217" y="1554054"/>
            <a:ext cx="360000" cy="360000"/>
          </a:xfrm>
          <a:prstGeom prst="rect">
            <a:avLst/>
          </a:prstGeom>
        </p:spPr>
      </p:pic>
      <p:pic>
        <p:nvPicPr>
          <p:cNvPr id="115" name="Рисунок 114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:a16="http://schemas.microsoft.com/office/drawing/2014/main" id="{16B02601-C0C0-44A1-68D7-F77C9BE39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91808" y="4095217"/>
            <a:ext cx="360000" cy="360000"/>
          </a:xfrm>
          <a:prstGeom prst="rect">
            <a:avLst/>
          </a:prstGeom>
        </p:spPr>
      </p:pic>
      <p:pic>
        <p:nvPicPr>
          <p:cNvPr id="120" name="Рисунок 119" descr="Секундомер 25% со сплошной заливкой">
            <a:extLst>
              <a:ext uri="{FF2B5EF4-FFF2-40B4-BE49-F238E27FC236}">
                <a16:creationId xmlns:a16="http://schemas.microsoft.com/office/drawing/2014/main" id="{C1CF9739-4EC1-F0B1-CCD2-2CE85E7B24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80435" y="4095217"/>
            <a:ext cx="360000" cy="360000"/>
          </a:xfrm>
          <a:prstGeom prst="rect">
            <a:avLst/>
          </a:prstGeom>
        </p:spPr>
      </p:pic>
      <p:pic>
        <p:nvPicPr>
          <p:cNvPr id="122" name="Рисунок 121" descr="Секундомер 25% со сплошной заливкой">
            <a:extLst>
              <a:ext uri="{FF2B5EF4-FFF2-40B4-BE49-F238E27FC236}">
                <a16:creationId xmlns:a16="http://schemas.microsoft.com/office/drawing/2014/main" id="{3ABCC45C-9288-4DDA-1F0D-140CBB2322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80039" y="1554054"/>
            <a:ext cx="360000" cy="360000"/>
          </a:xfrm>
          <a:prstGeom prst="rect">
            <a:avLst/>
          </a:prstGeom>
        </p:spPr>
      </p:pic>
      <p:pic>
        <p:nvPicPr>
          <p:cNvPr id="125" name="Рисунок 124" descr="Диаграмма с тенденцией спада со сплошной заливкой">
            <a:extLst>
              <a:ext uri="{FF2B5EF4-FFF2-40B4-BE49-F238E27FC236}">
                <a16:creationId xmlns:a16="http://schemas.microsoft.com/office/drawing/2014/main" id="{DEDD0709-CCD1-79B5-EB24-340104B7E5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80720" y="4085532"/>
            <a:ext cx="360000" cy="360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E2A2430-9BD4-4777-890F-839643C071C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  <p:pic>
        <p:nvPicPr>
          <p:cNvPr id="5" name="Рисунок 4" descr="Маркер со сплошной заливкой">
            <a:extLst>
              <a:ext uri="{FF2B5EF4-FFF2-40B4-BE49-F238E27FC236}">
                <a16:creationId xmlns:a16="http://schemas.microsoft.com/office/drawing/2014/main" id="{E286711E-F75E-4E84-93C9-38E72C5457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59974" y="1584500"/>
            <a:ext cx="49079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18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 descr="Презентация с организационной диаграммой со сплошной заливкой">
            <a:extLst>
              <a:ext uri="{FF2B5EF4-FFF2-40B4-BE49-F238E27FC236}">
                <a16:creationId xmlns:a16="http://schemas.microsoft.com/office/drawing/2014/main" id="{A71FDA74-3CF5-F1A5-4106-138AE36E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6578" y="2501820"/>
            <a:ext cx="360000" cy="360000"/>
          </a:xfrm>
          <a:prstGeom prst="rect">
            <a:avLst/>
          </a:prstGeom>
        </p:spPr>
      </p:pic>
      <p:pic>
        <p:nvPicPr>
          <p:cNvPr id="65" name="Рисунок 64" descr="Магнит со сплошной заливкой">
            <a:extLst>
              <a:ext uri="{FF2B5EF4-FFF2-40B4-BE49-F238E27FC236}">
                <a16:creationId xmlns:a16="http://schemas.microsoft.com/office/drawing/2014/main" id="{59F18960-354C-24C7-7FA2-B551F64AC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7031" y="2516875"/>
            <a:ext cx="360000" cy="360000"/>
          </a:xfrm>
          <a:prstGeom prst="rect">
            <a:avLst/>
          </a:prstGeom>
        </p:spPr>
      </p:pic>
      <p:pic>
        <p:nvPicPr>
          <p:cNvPr id="53" name="Рисунок 52" descr="Производство со сплошной заливкой">
            <a:extLst>
              <a:ext uri="{FF2B5EF4-FFF2-40B4-BE49-F238E27FC236}">
                <a16:creationId xmlns:a16="http://schemas.microsoft.com/office/drawing/2014/main" id="{33405C6C-F338-66DE-9830-A2374EBCBE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6578" y="5058538"/>
            <a:ext cx="360000" cy="360000"/>
          </a:xfrm>
          <a:prstGeom prst="rect">
            <a:avLst/>
          </a:prstGeom>
        </p:spPr>
      </p:pic>
      <p:pic>
        <p:nvPicPr>
          <p:cNvPr id="56" name="Рисунок 55" descr="Портфель со сплошной заливкой">
            <a:extLst>
              <a:ext uri="{FF2B5EF4-FFF2-40B4-BE49-F238E27FC236}">
                <a16:creationId xmlns:a16="http://schemas.microsoft.com/office/drawing/2014/main" id="{E3D5026D-F530-776D-1F39-B579F4274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578" y="3129977"/>
            <a:ext cx="360000" cy="360000"/>
          </a:xfrm>
          <a:prstGeom prst="rect">
            <a:avLst/>
          </a:prstGeom>
        </p:spPr>
      </p:pic>
      <p:pic>
        <p:nvPicPr>
          <p:cNvPr id="60" name="Рисунок 59" descr="Включенный свет со сплошной заливкой">
            <a:extLst>
              <a:ext uri="{FF2B5EF4-FFF2-40B4-BE49-F238E27FC236}">
                <a16:creationId xmlns:a16="http://schemas.microsoft.com/office/drawing/2014/main" id="{7C7AD6CC-787D-CD34-EA28-14CBC13E5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89910" y="2507195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ИНВЕСТИЦИОННАЯ ДЕЯТЕЛЬНОСТЬ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70" y="2517918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дорожная карта         по работе с инвесторами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1370" y="3133052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компаний знакомы 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инвестиционным уполномоченным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08F2D5-E7B1-9859-0C27-C31633C7E698}"/>
              </a:ext>
            </a:extLst>
          </p:cNvPr>
          <p:cNvSpPr txBox="1"/>
          <p:nvPr/>
        </p:nvSpPr>
        <p:spPr>
          <a:xfrm>
            <a:off x="3321000" y="2520096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пакет мер поддержки  инвесторов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F59DAE-E625-FF39-4A40-C8BC8563FB0D}"/>
              </a:ext>
            </a:extLst>
          </p:cNvPr>
          <p:cNvSpPr txBox="1"/>
          <p:nvPr/>
        </p:nvSpPr>
        <p:spPr>
          <a:xfrm>
            <a:off x="3321000" y="3135230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каждая третья компания реализует инвестиционные проекты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618FEF85-AC48-801F-7205-52FD68D929CC}"/>
              </a:ext>
            </a:extLst>
          </p:cNvPr>
          <p:cNvSpPr/>
          <p:nvPr/>
        </p:nvSpPr>
        <p:spPr>
          <a:xfrm>
            <a:off x="5300092" y="227939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D9B1EA-DB20-61B1-E164-5A2A943B0C14}"/>
              </a:ext>
            </a:extLst>
          </p:cNvPr>
          <p:cNvSpPr txBox="1"/>
          <p:nvPr/>
        </p:nvSpPr>
        <p:spPr>
          <a:xfrm>
            <a:off x="5860471" y="2527598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точки притяжения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E3B099-CCDB-6CD6-7DE2-CED2B6AE20D0}"/>
              </a:ext>
            </a:extLst>
          </p:cNvPr>
          <p:cNvSpPr txBox="1"/>
          <p:nvPr/>
        </p:nvSpPr>
        <p:spPr>
          <a:xfrm>
            <a:off x="5860471" y="3142732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проведён ремонт коммунальных сетей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37CA68-5F42-E3F6-4C90-682B1AD80B30}"/>
              </a:ext>
            </a:extLst>
          </p:cNvPr>
          <p:cNvSpPr txBox="1"/>
          <p:nvPr/>
        </p:nvSpPr>
        <p:spPr>
          <a:xfrm>
            <a:off x="7972973" y="2545025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улучшена работа общественного транспорта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158D1E-D578-B354-C1C5-91E0359E2077}"/>
              </a:ext>
            </a:extLst>
          </p:cNvPr>
          <p:cNvSpPr txBox="1"/>
          <p:nvPr/>
        </p:nvSpPr>
        <p:spPr>
          <a:xfrm>
            <a:off x="1349535" y="5734008"/>
            <a:ext cx="245394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завершено строительство муниципального индустриального парка</a:t>
            </a:r>
          </a:p>
        </p:txBody>
      </p:sp>
      <p:pic>
        <p:nvPicPr>
          <p:cNvPr id="54" name="Рисунок 53" descr="Указатель со сплошной заливкой">
            <a:extLst>
              <a:ext uri="{FF2B5EF4-FFF2-40B4-BE49-F238E27FC236}">
                <a16:creationId xmlns:a16="http://schemas.microsoft.com/office/drawing/2014/main" id="{2E90625B-01F9-43BF-E9A6-4E55458F38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6578" y="5701522"/>
            <a:ext cx="360000" cy="360000"/>
          </a:xfrm>
          <a:prstGeom prst="rect">
            <a:avLst/>
          </a:prstGeom>
        </p:spPr>
      </p:pic>
      <p:pic>
        <p:nvPicPr>
          <p:cNvPr id="55" name="Рисунок 54" descr="Монеты со сплошной заливкой">
            <a:extLst>
              <a:ext uri="{FF2B5EF4-FFF2-40B4-BE49-F238E27FC236}">
                <a16:creationId xmlns:a16="http://schemas.microsoft.com/office/drawing/2014/main" id="{1B12B108-650A-B97C-FF9F-E45BAE6F2F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85821" y="3145948"/>
            <a:ext cx="360000" cy="360000"/>
          </a:xfrm>
          <a:prstGeom prst="rect">
            <a:avLst/>
          </a:prstGeom>
        </p:spPr>
      </p:pic>
      <p:pic>
        <p:nvPicPr>
          <p:cNvPr id="63" name="Рисунок 62" descr="Больница со сплошной заливкой">
            <a:extLst>
              <a:ext uri="{FF2B5EF4-FFF2-40B4-BE49-F238E27FC236}">
                <a16:creationId xmlns:a16="http://schemas.microsoft.com/office/drawing/2014/main" id="{00C3C3F4-F168-3E9E-D573-6F6FB2802C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539470" y="2516875"/>
            <a:ext cx="360000" cy="360000"/>
          </a:xfrm>
          <a:prstGeom prst="rect">
            <a:avLst/>
          </a:prstGeom>
        </p:spPr>
      </p:pic>
      <p:pic>
        <p:nvPicPr>
          <p:cNvPr id="58" name="Рисунок 57" descr="Схема с ветвлением со сплошной заливкой">
            <a:extLst>
              <a:ext uri="{FF2B5EF4-FFF2-40B4-BE49-F238E27FC236}">
                <a16:creationId xmlns:a16="http://schemas.microsoft.com/office/drawing/2014/main" id="{BF9AC441-E179-D4A0-17BF-C57B0249C6F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29677" y="3145948"/>
            <a:ext cx="360000" cy="360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F9D31E2-F6E4-4D91-B63C-C46F362B02D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  <p:sp>
        <p:nvSpPr>
          <p:cNvPr id="36" name="Скругленный прямоугольник 46">
            <a:extLst>
              <a:ext uri="{FF2B5EF4-FFF2-40B4-BE49-F238E27FC236}">
                <a16:creationId xmlns:a16="http://schemas.microsoft.com/office/drawing/2014/main" id="{8F5402E5-0DC8-47BA-981D-7D1D573923F8}"/>
              </a:ext>
            </a:extLst>
          </p:cNvPr>
          <p:cNvSpPr/>
          <p:nvPr/>
        </p:nvSpPr>
        <p:spPr>
          <a:xfrm>
            <a:off x="627013" y="393921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ИНВЕСТИЦИОННАЯ ДЕЯТЕЛЬНОСТЬ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2B1EEF-0A6C-44A3-AC41-103F4DDDDD76}"/>
              </a:ext>
            </a:extLst>
          </p:cNvPr>
          <p:cNvSpPr txBox="1"/>
          <p:nvPr/>
        </p:nvSpPr>
        <p:spPr>
          <a:xfrm>
            <a:off x="1349535" y="5097414"/>
            <a:ext cx="301520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реализованы мероприятия Комплексного плана развития города Махачкалы до 2030 года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E1ADA6-040E-4973-AFDE-D437E754CEF2}"/>
              </a:ext>
            </a:extLst>
          </p:cNvPr>
          <p:cNvSpPr txBox="1"/>
          <p:nvPr/>
        </p:nvSpPr>
        <p:spPr>
          <a:xfrm>
            <a:off x="5965605" y="5035186"/>
            <a:ext cx="301520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медицинский кластер для развития медицинского туризма</a:t>
            </a:r>
          </a:p>
        </p:txBody>
      </p:sp>
      <p:pic>
        <p:nvPicPr>
          <p:cNvPr id="7" name="Рисунок 6" descr="Город со сплошной заливкой">
            <a:extLst>
              <a:ext uri="{FF2B5EF4-FFF2-40B4-BE49-F238E27FC236}">
                <a16:creationId xmlns:a16="http://schemas.microsoft.com/office/drawing/2014/main" id="{E0EC80DD-D55D-448D-BFEB-080687A7255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409718" y="4993761"/>
            <a:ext cx="394625" cy="39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36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77A01B19-E683-72F3-D3D4-F5448CED6AA8}"/>
              </a:ext>
            </a:extLst>
          </p:cNvPr>
          <p:cNvSpPr/>
          <p:nvPr/>
        </p:nvSpPr>
        <p:spPr>
          <a:xfrm>
            <a:off x="5203551" y="2463375"/>
            <a:ext cx="4497842" cy="1741199"/>
          </a:xfrm>
          <a:prstGeom prst="roundRect">
            <a:avLst>
              <a:gd name="adj" fmla="val 153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0BA712A-5970-64F3-6AB3-A9390803029C}"/>
              </a:ext>
            </a:extLst>
          </p:cNvPr>
          <p:cNvSpPr txBox="1"/>
          <p:nvPr/>
        </p:nvSpPr>
        <p:spPr>
          <a:xfrm>
            <a:off x="5526853" y="2780204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Рисунок 86" descr="Телефонная трубка со сплошной заливкой">
            <a:extLst>
              <a:ext uri="{FF2B5EF4-FFF2-40B4-BE49-F238E27FC236}">
                <a16:creationId xmlns:a16="http://schemas.microsoft.com/office/drawing/2014/main" id="{C6DE0C96-208C-0F2F-280E-020EBEAD1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921" y="3333974"/>
            <a:ext cx="180000" cy="180000"/>
          </a:xfrm>
          <a:prstGeom prst="rect">
            <a:avLst/>
          </a:prstGeom>
        </p:spPr>
      </p:pic>
      <p:pic>
        <p:nvPicPr>
          <p:cNvPr id="88" name="Рисунок 87" descr="Конверт со сплошной заливкой">
            <a:extLst>
              <a:ext uri="{FF2B5EF4-FFF2-40B4-BE49-F238E27FC236}">
                <a16:creationId xmlns:a16="http://schemas.microsoft.com/office/drawing/2014/main" id="{A5669DE7-103B-5E92-E2C8-863AF13D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60730" y="3778737"/>
            <a:ext cx="180000" cy="18000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2B320D37-28CA-43E4-D047-5092F341CFB8}"/>
              </a:ext>
            </a:extLst>
          </p:cNvPr>
          <p:cNvSpPr txBox="1"/>
          <p:nvPr/>
        </p:nvSpPr>
        <p:spPr>
          <a:xfrm>
            <a:off x="5499542" y="3370129"/>
            <a:ext cx="209572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Магомедов Рустам Магомедович</a:t>
            </a:r>
          </a:p>
          <a:p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ID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id="{D0472071-2FCF-B872-4012-3103771D702C}"/>
              </a:ext>
            </a:extLst>
          </p:cNvPr>
          <p:cNvSpPr/>
          <p:nvPr/>
        </p:nvSpPr>
        <p:spPr>
          <a:xfrm>
            <a:off x="571252" y="3694192"/>
            <a:ext cx="4497842" cy="1741199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id="{AA2070FC-B2AE-831D-D4F9-D130744CB387}"/>
              </a:ext>
            </a:extLst>
          </p:cNvPr>
          <p:cNvSpPr/>
          <p:nvPr/>
        </p:nvSpPr>
        <p:spPr>
          <a:xfrm>
            <a:off x="540248" y="1436251"/>
            <a:ext cx="4497842" cy="1741199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CE70322-5299-BAFB-9D25-A77A515063F3}"/>
              </a:ext>
            </a:extLst>
          </p:cNvPr>
          <p:cNvSpPr txBox="1"/>
          <p:nvPr/>
        </p:nvSpPr>
        <p:spPr>
          <a:xfrm>
            <a:off x="927273" y="1744108"/>
            <a:ext cx="40807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ГО С ВД «ГОРОД МАХАЧКАЛА»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B2905DD-B764-4690-38FB-2431D9518D7C}"/>
              </a:ext>
            </a:extLst>
          </p:cNvPr>
          <p:cNvSpPr txBox="1"/>
          <p:nvPr/>
        </p:nvSpPr>
        <p:spPr>
          <a:xfrm>
            <a:off x="835103" y="3958737"/>
            <a:ext cx="417291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АГЕНТСТВО ПО ПРЕДПРИНИМАТЕЛЬСТВУ И ИНВЕСТИЦИЯМ РЕСПУБЛИКИ ДАГЕСТАН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43498F8-1200-3A46-00DC-87A80C8555DD}"/>
              </a:ext>
            </a:extLst>
          </p:cNvPr>
          <p:cNvSpPr txBox="1"/>
          <p:nvPr/>
        </p:nvSpPr>
        <p:spPr>
          <a:xfrm>
            <a:off x="5499542" y="3649170"/>
            <a:ext cx="209572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администрации ГО с ВД «город Махачкала»</a:t>
            </a:r>
            <a:endParaRPr lang="ru-ID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Маркер со сплошной заливкой">
            <a:extLst>
              <a:ext uri="{FF2B5EF4-FFF2-40B4-BE49-F238E27FC236}">
                <a16:creationId xmlns:a16="http://schemas.microsoft.com/office/drawing/2014/main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9324" y="2125139"/>
            <a:ext cx="180000" cy="180000"/>
          </a:xfrm>
          <a:prstGeom prst="rect">
            <a:avLst/>
          </a:prstGeom>
        </p:spPr>
      </p:pic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:a16="http://schemas.microsoft.com/office/drawing/2014/main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49730" y="2135312"/>
            <a:ext cx="180000" cy="180000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49730" y="2514712"/>
            <a:ext cx="180000" cy="18000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E506FE83-E43F-D5FE-C569-AAFD741095BB}"/>
              </a:ext>
            </a:extLst>
          </p:cNvPr>
          <p:cNvSpPr txBox="1"/>
          <p:nvPr/>
        </p:nvSpPr>
        <p:spPr>
          <a:xfrm>
            <a:off x="1117280" y="2140768"/>
            <a:ext cx="18108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адрес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0529039-4229-11E7-959A-27667A61D1C6}"/>
              </a:ext>
            </a:extLst>
          </p:cNvPr>
          <p:cNvSpPr txBox="1"/>
          <p:nvPr/>
        </p:nvSpPr>
        <p:spPr>
          <a:xfrm>
            <a:off x="3481424" y="2154577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(8722) 67-21-34</a:t>
            </a:r>
            <a:endParaRPr lang="ru-ID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79D6FDC-FDEE-BD4F-4A25-B7646B86629F}"/>
              </a:ext>
            </a:extLst>
          </p:cNvPr>
          <p:cNvSpPr txBox="1"/>
          <p:nvPr/>
        </p:nvSpPr>
        <p:spPr>
          <a:xfrm>
            <a:off x="3481424" y="2524023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info@mkala.ru</a:t>
            </a:r>
            <a:endParaRPr lang="ru-ID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:a16="http://schemas.microsoft.com/office/drawing/2014/main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5358" y="4452098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:a16="http://schemas.microsoft.com/office/drawing/2014/main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40817" y="4586067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:a16="http://schemas.microsoft.com/office/drawing/2014/main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40817" y="4870659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9D1CF503-7447-E298-2516-E4BD72457399}"/>
              </a:ext>
            </a:extLst>
          </p:cNvPr>
          <p:cNvSpPr txBox="1"/>
          <p:nvPr/>
        </p:nvSpPr>
        <p:spPr>
          <a:xfrm>
            <a:off x="1009327" y="4484908"/>
            <a:ext cx="18108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адрес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E94770E-689F-2C9E-757E-15C8471B1841}"/>
              </a:ext>
            </a:extLst>
          </p:cNvPr>
          <p:cNvSpPr txBox="1"/>
          <p:nvPr/>
        </p:nvSpPr>
        <p:spPr>
          <a:xfrm>
            <a:off x="3386278" y="4606817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(8722) 67-10-17</a:t>
            </a:r>
            <a:endParaRPr lang="ru-ID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EF91BD-455A-44D3-BED8-4D931DF29596}"/>
              </a:ext>
            </a:extLst>
          </p:cNvPr>
          <p:cNvSpPr txBox="1"/>
          <p:nvPr/>
        </p:nvSpPr>
        <p:spPr>
          <a:xfrm>
            <a:off x="869324" y="2463375"/>
            <a:ext cx="1810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пл. Ленина, 2, Махачкала, </a:t>
            </a:r>
            <a:r>
              <a:rPr lang="ru-RU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</a:t>
            </a:r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Дагестан, 367016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77136D-2C3A-4527-A7E9-8D2B2AE31F17}"/>
              </a:ext>
            </a:extLst>
          </p:cNvPr>
          <p:cNvSpPr txBox="1"/>
          <p:nvPr/>
        </p:nvSpPr>
        <p:spPr>
          <a:xfrm>
            <a:off x="783902" y="4751048"/>
            <a:ext cx="16991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Гагарина, 120, Махачкала, </a:t>
            </a:r>
            <a:r>
              <a:rPr lang="ru-RU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</a:t>
            </a:r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Дагестан, 367029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5CDF0D-7E7A-475E-9DEF-7CEAB688E142}"/>
              </a:ext>
            </a:extLst>
          </p:cNvPr>
          <p:cNvSpPr txBox="1"/>
          <p:nvPr/>
        </p:nvSpPr>
        <p:spPr>
          <a:xfrm>
            <a:off x="3291132" y="4847576"/>
            <a:ext cx="1304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investrd@e-dag.ru</a:t>
            </a:r>
            <a:endParaRPr lang="ru-RU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0E849D-211E-40E1-8352-CEA236C9B89D}"/>
              </a:ext>
            </a:extLst>
          </p:cNvPr>
          <p:cNvSpPr txBox="1"/>
          <p:nvPr/>
        </p:nvSpPr>
        <p:spPr>
          <a:xfrm>
            <a:off x="7999230" y="3753321"/>
            <a:ext cx="15066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econom@mkala.ru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D0A8B2-846F-411F-A8FF-AA9CFA2D7425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9274092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5" b="18455"/>
          <a:stretch/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ПРИЛОЖЕНИЯ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ADE4B3-9EA7-4EF9-8947-20069D14B53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6935599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7" y="163628"/>
            <a:ext cx="143717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21632067-8B6B-CECC-DDDA-2F9ED39322B9}"/>
              </a:ext>
            </a:extLst>
          </p:cNvPr>
          <p:cNvSpPr/>
          <p:nvPr/>
        </p:nvSpPr>
        <p:spPr>
          <a:xfrm>
            <a:off x="627015" y="1401547"/>
            <a:ext cx="3991893" cy="4906275"/>
          </a:xfrm>
          <a:prstGeom prst="roundRect">
            <a:avLst>
              <a:gd name="adj" fmla="val 6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C0916C06-66A9-22F7-6A52-CB938901B687}"/>
              </a:ext>
            </a:extLst>
          </p:cNvPr>
          <p:cNvSpPr/>
          <p:nvPr/>
        </p:nvSpPr>
        <p:spPr>
          <a:xfrm>
            <a:off x="4756797" y="1401546"/>
            <a:ext cx="5012878" cy="4906276"/>
          </a:xfrm>
          <a:prstGeom prst="roundRect">
            <a:avLst>
              <a:gd name="adj" fmla="val 521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ED24C-D8D0-A80E-A0FE-282737A06C44}"/>
              </a:ext>
            </a:extLst>
          </p:cNvPr>
          <p:cNvSpPr txBox="1"/>
          <p:nvPr/>
        </p:nvSpPr>
        <p:spPr>
          <a:xfrm>
            <a:off x="4724506" y="1638617"/>
            <a:ext cx="504516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ПРОЕКТА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BBCD70BD-8132-712C-2A2C-585AA87BA803}"/>
              </a:ext>
            </a:extLst>
          </p:cNvPr>
          <p:cNvSpPr/>
          <p:nvPr/>
        </p:nvSpPr>
        <p:spPr>
          <a:xfrm>
            <a:off x="4953000" y="5225388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582BA7-BEE5-EFBC-2C91-8442D7AB5CBB}"/>
              </a:ext>
            </a:extLst>
          </p:cNvPr>
          <p:cNvSpPr txBox="1"/>
          <p:nvPr/>
        </p:nvSpPr>
        <p:spPr>
          <a:xfrm>
            <a:off x="5207306" y="5333361"/>
            <a:ext cx="341733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Вовлечь в процесс разработки инвестиционного профиля потенциальных инвесторов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C569962C-8F01-E53C-68E0-CC419E1F2AAA}"/>
              </a:ext>
            </a:extLst>
          </p:cNvPr>
          <p:cNvSpPr/>
          <p:nvPr/>
        </p:nvSpPr>
        <p:spPr>
          <a:xfrm>
            <a:off x="4953000" y="2150247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0436F2B5-5C1C-38E0-CD50-B5491A0A5807}"/>
              </a:ext>
            </a:extLst>
          </p:cNvPr>
          <p:cNvSpPr/>
          <p:nvPr/>
        </p:nvSpPr>
        <p:spPr>
          <a:xfrm>
            <a:off x="4953000" y="3136313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64934316-2A36-36A3-C153-DF90A6CD458C}"/>
              </a:ext>
            </a:extLst>
          </p:cNvPr>
          <p:cNvSpPr/>
          <p:nvPr/>
        </p:nvSpPr>
        <p:spPr>
          <a:xfrm>
            <a:off x="4953000" y="4158174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018CBB-2DAF-DDDB-9525-11C7AC1A1E61}"/>
              </a:ext>
            </a:extLst>
          </p:cNvPr>
          <p:cNvSpPr txBox="1"/>
          <p:nvPr/>
        </p:nvSpPr>
        <p:spPr>
          <a:xfrm>
            <a:off x="5207307" y="2333372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наиболее перспективные инвестиционные проекты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1197C2-8543-04F7-253F-5AC791FBE756}"/>
              </a:ext>
            </a:extLst>
          </p:cNvPr>
          <p:cNvSpPr txBox="1"/>
          <p:nvPr/>
        </p:nvSpPr>
        <p:spPr>
          <a:xfrm>
            <a:off x="5181134" y="3327036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Выбрать приоритетные направления инвестиционного развития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52A630D-AD58-B3A1-C06F-A08C9FFDDC5F}"/>
              </a:ext>
            </a:extLst>
          </p:cNvPr>
          <p:cNvSpPr txBox="1"/>
          <p:nvPr/>
        </p:nvSpPr>
        <p:spPr>
          <a:xfrm>
            <a:off x="5207306" y="4343605"/>
            <a:ext cx="372696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Выработать рекомендации по улучшению 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привлекательности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D8EA3B-BFDB-2A7C-65CE-2D1686F7B4BB}"/>
              </a:ext>
            </a:extLst>
          </p:cNvPr>
          <p:cNvSpPr txBox="1"/>
          <p:nvPr/>
        </p:nvSpPr>
        <p:spPr>
          <a:xfrm>
            <a:off x="874406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endParaRPr lang="ru-ID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B71AED-6EBA-39ED-7131-75B3405E2009}"/>
              </a:ext>
            </a:extLst>
          </p:cNvPr>
          <p:cNvSpPr txBox="1"/>
          <p:nvPr/>
        </p:nvSpPr>
        <p:spPr>
          <a:xfrm>
            <a:off x="874404" y="2306182"/>
            <a:ext cx="269835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ИНВЕСТИЦИОННОГО КЛИМАТА В ГО С ВД «ГОРОД МАХАЧКАЛА» ДЛЯ УВЕЛИЧЕНИЯ ПОТОКА ЧАСТНЫХ ИНВЕСТИЦИИ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 descr="В яблочко со сплошной заливкой">
            <a:extLst>
              <a:ext uri="{FF2B5EF4-FFF2-40B4-BE49-F238E27FC236}">
                <a16:creationId xmlns:a16="http://schemas.microsoft.com/office/drawing/2014/main" id="{C5223B8D-A658-AC61-BC22-81182E92F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2231" y="1638617"/>
            <a:ext cx="360000" cy="360000"/>
          </a:xfrm>
          <a:prstGeom prst="rect">
            <a:avLst/>
          </a:prstGeom>
        </p:spPr>
      </p:pic>
      <p:pic>
        <p:nvPicPr>
          <p:cNvPr id="47" name="Рисунок 46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F7695287-FEBE-E10C-0F82-16ED8046E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8985" y="2311926"/>
            <a:ext cx="360000" cy="360000"/>
          </a:xfrm>
          <a:prstGeom prst="rect">
            <a:avLst/>
          </a:prstGeom>
        </p:spPr>
      </p:pic>
      <p:pic>
        <p:nvPicPr>
          <p:cNvPr id="48" name="Рисунок 47" descr="Переместить со сплошной заливкой">
            <a:extLst>
              <a:ext uri="{FF2B5EF4-FFF2-40B4-BE49-F238E27FC236}">
                <a16:creationId xmlns:a16="http://schemas.microsoft.com/office/drawing/2014/main" id="{1D163E46-56AE-0787-9A7F-860B5ACA0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9974" y="3292007"/>
            <a:ext cx="360000" cy="360000"/>
          </a:xfrm>
          <a:prstGeom prst="rect">
            <a:avLst/>
          </a:prstGeom>
        </p:spPr>
      </p:pic>
      <p:pic>
        <p:nvPicPr>
          <p:cNvPr id="53" name="Рисунок 52" descr="Документ со сплошной заливкой">
            <a:extLst>
              <a:ext uri="{FF2B5EF4-FFF2-40B4-BE49-F238E27FC236}">
                <a16:creationId xmlns:a16="http://schemas.microsoft.com/office/drawing/2014/main" id="{4EA49418-3DF4-08F4-73BF-1C3DE1F508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71993" y="4322159"/>
            <a:ext cx="360000" cy="360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BE05B64-E5DC-4F57-A749-FF8F94481EE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  <p:pic>
        <p:nvPicPr>
          <p:cNvPr id="10" name="Рисунок 9" descr="Пользователи со сплошной заливкой">
            <a:extLst>
              <a:ext uri="{FF2B5EF4-FFF2-40B4-BE49-F238E27FC236}">
                <a16:creationId xmlns:a16="http://schemas.microsoft.com/office/drawing/2014/main" id="{D3FD4769-4AF5-465F-B9C3-6C4B76831B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71993" y="5321300"/>
            <a:ext cx="360001" cy="3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232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244ACF3-07CE-8C48-5C7B-F36EF4713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9399" r="11617"/>
          <a:stretch/>
        </p:blipFill>
        <p:spPr>
          <a:xfrm>
            <a:off x="627017" y="2289848"/>
            <a:ext cx="2951999" cy="4019039"/>
          </a:xfrm>
          <a:custGeom>
            <a:avLst/>
            <a:gdLst>
              <a:gd name="connsiteX0" fmla="*/ 254551 w 2951999"/>
              <a:gd name="connsiteY0" fmla="*/ 0 h 4019039"/>
              <a:gd name="connsiteX1" fmla="*/ 2697448 w 2951999"/>
              <a:gd name="connsiteY1" fmla="*/ 0 h 4019039"/>
              <a:gd name="connsiteX2" fmla="*/ 2951999 w 2951999"/>
              <a:gd name="connsiteY2" fmla="*/ 254551 h 4019039"/>
              <a:gd name="connsiteX3" fmla="*/ 2951999 w 2951999"/>
              <a:gd name="connsiteY3" fmla="*/ 3764488 h 4019039"/>
              <a:gd name="connsiteX4" fmla="*/ 2697448 w 2951999"/>
              <a:gd name="connsiteY4" fmla="*/ 4019039 h 4019039"/>
              <a:gd name="connsiteX5" fmla="*/ 254551 w 2951999"/>
              <a:gd name="connsiteY5" fmla="*/ 4019039 h 4019039"/>
              <a:gd name="connsiteX6" fmla="*/ 0 w 2951999"/>
              <a:gd name="connsiteY6" fmla="*/ 3764488 h 4019039"/>
              <a:gd name="connsiteX7" fmla="*/ 0 w 2951999"/>
              <a:gd name="connsiteY7" fmla="*/ 254551 h 4019039"/>
              <a:gd name="connsiteX8" fmla="*/ 254551 w 2951999"/>
              <a:gd name="connsiteY8" fmla="*/ 0 h 40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19039">
                <a:moveTo>
                  <a:pt x="254551" y="0"/>
                </a:moveTo>
                <a:lnTo>
                  <a:pt x="2697448" y="0"/>
                </a:lnTo>
                <a:cubicBezTo>
                  <a:pt x="2838033" y="0"/>
                  <a:pt x="2951999" y="113966"/>
                  <a:pt x="2951999" y="254551"/>
                </a:cubicBezTo>
                <a:lnTo>
                  <a:pt x="2951999" y="3764488"/>
                </a:lnTo>
                <a:cubicBezTo>
                  <a:pt x="2951999" y="3905073"/>
                  <a:pt x="2838033" y="4019039"/>
                  <a:pt x="2697448" y="4019039"/>
                </a:cubicBezTo>
                <a:lnTo>
                  <a:pt x="254551" y="4019039"/>
                </a:lnTo>
                <a:cubicBezTo>
                  <a:pt x="113966" y="4019039"/>
                  <a:pt x="0" y="3905073"/>
                  <a:pt x="0" y="3764488"/>
                </a:cubicBezTo>
                <a:lnTo>
                  <a:pt x="0" y="254551"/>
                </a:lnTo>
                <a:cubicBezTo>
                  <a:pt x="0" y="113966"/>
                  <a:pt x="113966" y="0"/>
                  <a:pt x="254551" y="0"/>
                </a:cubicBezTo>
                <a:close/>
              </a:path>
            </a:pathLst>
          </a:cu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C864A68-2B3B-171C-EA5F-BD61003599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1746" r="19244"/>
          <a:stretch/>
        </p:blipFill>
        <p:spPr>
          <a:xfrm>
            <a:off x="372324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62DE3EF-92F1-3DE0-AB7F-29BDCCA9BC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7218" t="290" r="21477" b="-290"/>
          <a:stretch/>
        </p:blipFill>
        <p:spPr>
          <a:xfrm>
            <a:off x="681947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СБОР ИНФОРМАЦИИ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4300D639-C904-69D7-B559-6526BBD8BF22}"/>
              </a:ext>
            </a:extLst>
          </p:cNvPr>
          <p:cNvSpPr/>
          <p:nvPr/>
        </p:nvSpPr>
        <p:spPr>
          <a:xfrm>
            <a:off x="6819476" y="1400483"/>
            <a:ext cx="2951999" cy="775597"/>
          </a:xfrm>
          <a:prstGeom prst="roundRect">
            <a:avLst>
              <a:gd name="adj" fmla="val 3302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ПРЕДЛОЖЕНИЯ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ДАЛЬНЕЙШЕМУ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РАЗВИТИЮ ОКРУГА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401298B0-D3C5-1AF2-E821-0BAA8B7488A9}"/>
              </a:ext>
            </a:extLst>
          </p:cNvPr>
          <p:cNvSpPr/>
          <p:nvPr/>
        </p:nvSpPr>
        <p:spPr>
          <a:xfrm>
            <a:off x="3723246" y="1400482"/>
            <a:ext cx="2951999" cy="775598"/>
          </a:xfrm>
          <a:prstGeom prst="roundRect">
            <a:avLst>
              <a:gd name="adj" fmla="val 3302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СОБРАННОЙ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9ADE89-0B08-416F-8280-110755E075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34325967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244ACF3-07CE-8C48-5C7B-F36EF4713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9399" r="11617"/>
          <a:stretch/>
        </p:blipFill>
        <p:spPr>
          <a:xfrm>
            <a:off x="627017" y="2289848"/>
            <a:ext cx="2951999" cy="4019039"/>
          </a:xfrm>
          <a:custGeom>
            <a:avLst/>
            <a:gdLst>
              <a:gd name="connsiteX0" fmla="*/ 254551 w 2951999"/>
              <a:gd name="connsiteY0" fmla="*/ 0 h 4019039"/>
              <a:gd name="connsiteX1" fmla="*/ 2697448 w 2951999"/>
              <a:gd name="connsiteY1" fmla="*/ 0 h 4019039"/>
              <a:gd name="connsiteX2" fmla="*/ 2951999 w 2951999"/>
              <a:gd name="connsiteY2" fmla="*/ 254551 h 4019039"/>
              <a:gd name="connsiteX3" fmla="*/ 2951999 w 2951999"/>
              <a:gd name="connsiteY3" fmla="*/ 3764488 h 4019039"/>
              <a:gd name="connsiteX4" fmla="*/ 2697448 w 2951999"/>
              <a:gd name="connsiteY4" fmla="*/ 4019039 h 4019039"/>
              <a:gd name="connsiteX5" fmla="*/ 254551 w 2951999"/>
              <a:gd name="connsiteY5" fmla="*/ 4019039 h 4019039"/>
              <a:gd name="connsiteX6" fmla="*/ 0 w 2951999"/>
              <a:gd name="connsiteY6" fmla="*/ 3764488 h 4019039"/>
              <a:gd name="connsiteX7" fmla="*/ 0 w 2951999"/>
              <a:gd name="connsiteY7" fmla="*/ 254551 h 4019039"/>
              <a:gd name="connsiteX8" fmla="*/ 254551 w 2951999"/>
              <a:gd name="connsiteY8" fmla="*/ 0 h 40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19039">
                <a:moveTo>
                  <a:pt x="254551" y="0"/>
                </a:moveTo>
                <a:lnTo>
                  <a:pt x="2697448" y="0"/>
                </a:lnTo>
                <a:cubicBezTo>
                  <a:pt x="2838033" y="0"/>
                  <a:pt x="2951999" y="113966"/>
                  <a:pt x="2951999" y="254551"/>
                </a:cubicBezTo>
                <a:lnTo>
                  <a:pt x="2951999" y="3764488"/>
                </a:lnTo>
                <a:cubicBezTo>
                  <a:pt x="2951999" y="3905073"/>
                  <a:pt x="2838033" y="4019039"/>
                  <a:pt x="2697448" y="4019039"/>
                </a:cubicBezTo>
                <a:lnTo>
                  <a:pt x="254551" y="4019039"/>
                </a:lnTo>
                <a:cubicBezTo>
                  <a:pt x="113966" y="4019039"/>
                  <a:pt x="0" y="3905073"/>
                  <a:pt x="0" y="3764488"/>
                </a:cubicBezTo>
                <a:lnTo>
                  <a:pt x="0" y="254551"/>
                </a:lnTo>
                <a:cubicBezTo>
                  <a:pt x="0" y="113966"/>
                  <a:pt x="113966" y="0"/>
                  <a:pt x="254551" y="0"/>
                </a:cubicBezTo>
                <a:close/>
              </a:path>
            </a:pathLst>
          </a:custGeom>
        </p:spPr>
      </p:pic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СБОР ИНФОРМАЦИИ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2042479-2C8E-0E42-A066-D7A0471A5BD0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ОТКРЫТЫХ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ИСТОЧНИКОВ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07862FD5-C117-B7DA-E9E8-55D65E534E5C}"/>
              </a:ext>
            </a:extLst>
          </p:cNvPr>
          <p:cNvSpPr/>
          <p:nvPr/>
        </p:nvSpPr>
        <p:spPr>
          <a:xfrm>
            <a:off x="3716905" y="5581968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Российское агентство международной информации «РИА Новости»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4DFCE1BB-8438-74A5-D76E-7A8CBE0A28FD}"/>
              </a:ext>
            </a:extLst>
          </p:cNvPr>
          <p:cNvSpPr/>
          <p:nvPr/>
        </p:nvSpPr>
        <p:spPr>
          <a:xfrm>
            <a:off x="3716905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Данные официальной статистики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Дагстат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8DE46D1-F8EA-37D3-7B6F-1DE5D9B0D646}"/>
              </a:ext>
            </a:extLst>
          </p:cNvPr>
          <p:cNvSpPr/>
          <p:nvPr/>
        </p:nvSpPr>
        <p:spPr>
          <a:xfrm>
            <a:off x="3716905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Исследования, статьи,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рейтинги и прочие работы на тему инвестиционной и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привлекательности авторитетных издании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(АСИ, Национальный центр ГЧП) 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77CFE7E1-B630-D3F0-43DC-C599BF4D6A9C}"/>
              </a:ext>
            </a:extLst>
          </p:cNvPr>
          <p:cNvSpPr/>
          <p:nvPr/>
        </p:nvSpPr>
        <p:spPr>
          <a:xfrm>
            <a:off x="3716905" y="3938234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Главы города Махачкалы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Газета «Махачкалинские известия»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275B563B-C26F-02B6-8075-06E4EB4AEDA4}"/>
              </a:ext>
            </a:extLst>
          </p:cNvPr>
          <p:cNvSpPr/>
          <p:nvPr/>
        </p:nvSpPr>
        <p:spPr>
          <a:xfrm>
            <a:off x="3716905" y="476010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Интернет </a:t>
            </a:r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страницы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 популярных социальных сетях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Телеграм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57" name="Рисунок 56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id="{0B386E1E-880F-C631-440B-46B59E55D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42409" y="2482560"/>
            <a:ext cx="360000" cy="360000"/>
          </a:xfrm>
          <a:prstGeom prst="rect">
            <a:avLst/>
          </a:prstGeom>
        </p:spPr>
      </p:pic>
      <p:pic>
        <p:nvPicPr>
          <p:cNvPr id="62" name="Рисунок 61" descr="Лупа со сплошной заливкой">
            <a:extLst>
              <a:ext uri="{FF2B5EF4-FFF2-40B4-BE49-F238E27FC236}">
                <a16:creationId xmlns:a16="http://schemas.microsoft.com/office/drawing/2014/main" id="{567F4B8D-A5A4-4CCB-05A8-3685E8547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2409" y="3296367"/>
            <a:ext cx="360000" cy="360000"/>
          </a:xfrm>
          <a:prstGeom prst="rect">
            <a:avLst/>
          </a:prstGeom>
        </p:spPr>
      </p:pic>
      <p:pic>
        <p:nvPicPr>
          <p:cNvPr id="66" name="Рисунок 65" descr="Интернет со сплошной заливкой">
            <a:extLst>
              <a:ext uri="{FF2B5EF4-FFF2-40B4-BE49-F238E27FC236}">
                <a16:creationId xmlns:a16="http://schemas.microsoft.com/office/drawing/2014/main" id="{C829C64A-EC90-6E62-8E6B-B5C47D149E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2409" y="4935850"/>
            <a:ext cx="360000" cy="360000"/>
          </a:xfrm>
          <a:prstGeom prst="rect">
            <a:avLst/>
          </a:prstGeom>
        </p:spPr>
      </p:pic>
      <p:pic>
        <p:nvPicPr>
          <p:cNvPr id="70" name="Рисунок 69" descr="Мегафон1 со сплошной заливкой">
            <a:extLst>
              <a:ext uri="{FF2B5EF4-FFF2-40B4-BE49-F238E27FC236}">
                <a16:creationId xmlns:a16="http://schemas.microsoft.com/office/drawing/2014/main" id="{FEB59974-B084-1324-C79B-115AFC6E27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2409" y="5761968"/>
            <a:ext cx="360000" cy="360000"/>
          </a:xfrm>
          <a:prstGeom prst="rect">
            <a:avLst/>
          </a:prstGeom>
        </p:spPr>
      </p:pic>
      <p:pic>
        <p:nvPicPr>
          <p:cNvPr id="72" name="Рисунок 71" descr="Ноутбук со сплошной заливкой">
            <a:extLst>
              <a:ext uri="{FF2B5EF4-FFF2-40B4-BE49-F238E27FC236}">
                <a16:creationId xmlns:a16="http://schemas.microsoft.com/office/drawing/2014/main" id="{9EF7A1AE-5B19-FBF1-8D85-E2776D9877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2409" y="4112891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C2C0B139-D6C5-D53C-CE5B-7C8D242C300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НАПРЯМУЮ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 ПРЕДСТАВИТЕЛЕЙ БИЗНЕСА                      И МУНИЦИПАЛИТЕТА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46C7D380-99BD-0395-8672-0EACA67DC888}"/>
              </a:ext>
            </a:extLst>
          </p:cNvPr>
          <p:cNvSpPr/>
          <p:nvPr/>
        </p:nvSpPr>
        <p:spPr>
          <a:xfrm>
            <a:off x="6821196" y="476010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Онлайн-опрос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местных компаний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B40F73DF-F728-17B2-30B4-0328306369B7}"/>
              </a:ext>
            </a:extLst>
          </p:cNvPr>
          <p:cNvSpPr/>
          <p:nvPr/>
        </p:nvSpPr>
        <p:spPr>
          <a:xfrm>
            <a:off x="6821196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Запрос социально-экономических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других показателей у представителей</a:t>
            </a:r>
            <a:endParaRPr kumimoji="0" lang="en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муниципалитета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CF29ABB5-1D66-1EBE-98B2-EF5997E06BA1}"/>
              </a:ext>
            </a:extLst>
          </p:cNvPr>
          <p:cNvSpPr/>
          <p:nvPr/>
        </p:nvSpPr>
        <p:spPr>
          <a:xfrm>
            <a:off x="6821196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Очное интервью с представителями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муниципалитета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8EF62D1D-54BD-ACBC-192A-A9D14FEA8C41}"/>
              </a:ext>
            </a:extLst>
          </p:cNvPr>
          <p:cNvSpPr/>
          <p:nvPr/>
        </p:nvSpPr>
        <p:spPr>
          <a:xfrm>
            <a:off x="6821196" y="3938234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Очное интервью с представителями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крупнейших компаний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4" name="Рисунок 83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id="{2D809761-295D-EBD4-59C5-EC9F8D7F5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46700" y="2482560"/>
            <a:ext cx="360000" cy="360000"/>
          </a:xfrm>
          <a:prstGeom prst="rect">
            <a:avLst/>
          </a:prstGeom>
        </p:spPr>
      </p:pic>
      <p:pic>
        <p:nvPicPr>
          <p:cNvPr id="89" name="Рисунок 88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28172983-00C4-9D74-705B-BCF140DF04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43785" y="4941785"/>
            <a:ext cx="360000" cy="360000"/>
          </a:xfrm>
          <a:prstGeom prst="rect">
            <a:avLst/>
          </a:prstGeom>
        </p:spPr>
      </p:pic>
      <p:pic>
        <p:nvPicPr>
          <p:cNvPr id="93" name="Рисунок 9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7BCEDE66-9EB8-B2E9-C1F3-BC5216C55F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40199" y="4117566"/>
            <a:ext cx="360000" cy="360000"/>
          </a:xfrm>
          <a:prstGeom prst="rect">
            <a:avLst/>
          </a:prstGeom>
        </p:spPr>
      </p:pic>
      <p:pic>
        <p:nvPicPr>
          <p:cNvPr id="95" name="Рисунок 94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B00B3E86-8758-EC50-AB37-56362EAD97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40199" y="3313541"/>
            <a:ext cx="360000" cy="360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3BCBC23-8141-41AB-AD28-06CB20B4C43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3671240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 descr="Маркер со сплошной заливкой">
            <a:extLst>
              <a:ext uri="{FF2B5EF4-FFF2-40B4-BE49-F238E27FC236}">
                <a16:creationId xmlns:a16="http://schemas.microsoft.com/office/drawing/2014/main" id="{6CEF467B-AB9D-CC15-203A-85FE1989A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5523" y="2533811"/>
            <a:ext cx="360000" cy="360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6" y="1401547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627016" y="2448516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158351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B0BA65-2835-9851-C50D-F3202D10DA63}"/>
              </a:ext>
            </a:extLst>
          </p:cNvPr>
          <p:cNvSpPr txBox="1"/>
          <p:nvPr/>
        </p:nvSpPr>
        <p:spPr>
          <a:xfrm>
            <a:off x="627016" y="3620770"/>
            <a:ext cx="4460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инфраструктура</a:t>
            </a:r>
            <a:endParaRPr lang="ru-ID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597418" y="3947711"/>
            <a:ext cx="1602001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F6BDAE62-B35F-8264-0753-7CA91B0189EC}"/>
              </a:ext>
            </a:extLst>
          </p:cNvPr>
          <p:cNvSpPr/>
          <p:nvPr/>
        </p:nvSpPr>
        <p:spPr>
          <a:xfrm>
            <a:off x="2326209" y="3920208"/>
            <a:ext cx="1602001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BEEEA246-FEC8-C8E1-F3BB-60B3DF0DB72E}"/>
              </a:ext>
            </a:extLst>
          </p:cNvPr>
          <p:cNvSpPr/>
          <p:nvPr/>
        </p:nvSpPr>
        <p:spPr>
          <a:xfrm>
            <a:off x="4025198" y="3920208"/>
            <a:ext cx="1602000" cy="945414"/>
          </a:xfrm>
          <a:prstGeom prst="roundRect">
            <a:avLst>
              <a:gd name="adj" fmla="val 2446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70D425-0601-D87C-F822-B98F9FAA1682}"/>
              </a:ext>
            </a:extLst>
          </p:cNvPr>
          <p:cNvSpPr txBox="1"/>
          <p:nvPr/>
        </p:nvSpPr>
        <p:spPr>
          <a:xfrm>
            <a:off x="875620" y="1550876"/>
            <a:ext cx="58212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759,4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C1A494-C31C-4490-24D4-612143D1D8DD}"/>
              </a:ext>
            </a:extLst>
          </p:cNvPr>
          <p:cNvSpPr txBox="1"/>
          <p:nvPr/>
        </p:nvSpPr>
        <p:spPr>
          <a:xfrm>
            <a:off x="1573004" y="160956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826896" y="1864280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МО, 2022 г. </a:t>
            </a:r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:a16="http://schemas.microsoft.com/office/drawing/2014/main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81101" y="1496129"/>
            <a:ext cx="360000" cy="360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8AE7E09C-A74B-B0E9-CF94-B37DDF9C5558}"/>
              </a:ext>
            </a:extLst>
          </p:cNvPr>
          <p:cNvSpPr/>
          <p:nvPr/>
        </p:nvSpPr>
        <p:spPr>
          <a:xfrm>
            <a:off x="3183092" y="1401546"/>
            <a:ext cx="2438758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BEBE82-3ABE-EE06-2DC9-23A64698E759}"/>
              </a:ext>
            </a:extLst>
          </p:cNvPr>
          <p:cNvSpPr txBox="1"/>
          <p:nvPr/>
        </p:nvSpPr>
        <p:spPr>
          <a:xfrm>
            <a:off x="3479482" y="1496860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56ADA9-D124-7FB2-5ADB-A4BD1C324852}"/>
              </a:ext>
            </a:extLst>
          </p:cNvPr>
          <p:cNvSpPr txBox="1"/>
          <p:nvPr/>
        </p:nvSpPr>
        <p:spPr>
          <a:xfrm>
            <a:off x="4237457" y="1556082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единиц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B9663A-7C88-1310-3046-2C62DC47060A}"/>
              </a:ext>
            </a:extLst>
          </p:cNvPr>
          <p:cNvSpPr txBox="1"/>
          <p:nvPr/>
        </p:nvSpPr>
        <p:spPr>
          <a:xfrm>
            <a:off x="3352602" y="1855787"/>
            <a:ext cx="172902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населенных пунктов, 2022 г.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3182931" y="2448516"/>
            <a:ext cx="2444267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35A42D-3D27-DFA6-AB8B-DEE9DE40A08C}"/>
              </a:ext>
            </a:extLst>
          </p:cNvPr>
          <p:cNvSpPr txBox="1"/>
          <p:nvPr/>
        </p:nvSpPr>
        <p:spPr>
          <a:xfrm>
            <a:off x="967248" y="2634155"/>
            <a:ext cx="77569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46 823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5A4D3C-E096-2C1F-BAEE-7A9DAFDEF1AE}"/>
              </a:ext>
            </a:extLst>
          </p:cNvPr>
          <p:cNvSpPr txBox="1"/>
          <p:nvPr/>
        </p:nvSpPr>
        <p:spPr>
          <a:xfrm>
            <a:off x="1788493" y="2640417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940680" y="2972957"/>
            <a:ext cx="15243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ГО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F725FE-F144-6325-91C1-04D853E4AD7C}"/>
              </a:ext>
            </a:extLst>
          </p:cNvPr>
          <p:cNvSpPr txBox="1"/>
          <p:nvPr/>
        </p:nvSpPr>
        <p:spPr>
          <a:xfrm>
            <a:off x="3568546" y="2594247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C67D58-65B0-BABF-EC03-A08117CDCF5F}"/>
              </a:ext>
            </a:extLst>
          </p:cNvPr>
          <p:cNvSpPr txBox="1"/>
          <p:nvPr/>
        </p:nvSpPr>
        <p:spPr>
          <a:xfrm>
            <a:off x="4237457" y="2613818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единиц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90480E-3893-F81C-B22E-393C852242FA}"/>
              </a:ext>
            </a:extLst>
          </p:cNvPr>
          <p:cNvSpPr txBox="1"/>
          <p:nvPr/>
        </p:nvSpPr>
        <p:spPr>
          <a:xfrm>
            <a:off x="3358232" y="2911248"/>
            <a:ext cx="146234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административные районы</a:t>
            </a:r>
          </a:p>
        </p:txBody>
      </p:sp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:a16="http://schemas.microsoft.com/office/drawing/2014/main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1101" y="2529103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826896" y="4047525"/>
            <a:ext cx="11430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B9B726-9134-850B-9454-6CCB6865E8C2}"/>
              </a:ext>
            </a:extLst>
          </p:cNvPr>
          <p:cNvSpPr txBox="1"/>
          <p:nvPr/>
        </p:nvSpPr>
        <p:spPr>
          <a:xfrm>
            <a:off x="2526090" y="4047525"/>
            <a:ext cx="85741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водный транспорт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3014AC-346D-5F34-3694-105F0C9F5360}"/>
              </a:ext>
            </a:extLst>
          </p:cNvPr>
          <p:cNvSpPr txBox="1"/>
          <p:nvPr/>
        </p:nvSpPr>
        <p:spPr>
          <a:xfrm>
            <a:off x="2497983" y="4456288"/>
            <a:ext cx="121181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«Махачкалинский морской торговый порт» 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334DEC60-4596-7546-82CF-16EB7993E4E7}"/>
              </a:ext>
            </a:extLst>
          </p:cNvPr>
          <p:cNvSpPr/>
          <p:nvPr/>
        </p:nvSpPr>
        <p:spPr>
          <a:xfrm>
            <a:off x="4019849" y="3920208"/>
            <a:ext cx="1602001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6E86D3-C60C-F8B4-9BCE-E384B0CF5CF1}"/>
              </a:ext>
            </a:extLst>
          </p:cNvPr>
          <p:cNvSpPr txBox="1"/>
          <p:nvPr/>
        </p:nvSpPr>
        <p:spPr>
          <a:xfrm>
            <a:off x="4219730" y="4047525"/>
            <a:ext cx="9856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ж/д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EC816E-E458-34AF-82E9-E325D2EA6F15}"/>
              </a:ext>
            </a:extLst>
          </p:cNvPr>
          <p:cNvSpPr txBox="1"/>
          <p:nvPr/>
        </p:nvSpPr>
        <p:spPr>
          <a:xfrm>
            <a:off x="4189388" y="4363560"/>
            <a:ext cx="127519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Северо-Кавказской железной дороги - филиала РЖД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03E8347-34B6-89F2-E98E-7F490ADEFA8C}"/>
              </a:ext>
            </a:extLst>
          </p:cNvPr>
          <p:cNvSpPr txBox="1"/>
          <p:nvPr/>
        </p:nvSpPr>
        <p:spPr>
          <a:xfrm>
            <a:off x="826896" y="4266885"/>
            <a:ext cx="11752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Автомагистрали:  автодорога «Кавказ»;</a:t>
            </a:r>
          </a:p>
          <a:p>
            <a:r>
              <a:rPr lang="ru-R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автодорога P 215, автодорога </a:t>
            </a: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272.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627015" y="550177"/>
            <a:ext cx="9125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ГО С ВД «город Махачкала»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FFD99F-B4AC-4B8F-BD7C-F466078F10F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16382" y="1769874"/>
            <a:ext cx="3791761" cy="3424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" name="Рисунок 111" descr="Маркер со сплошной заливкой">
            <a:extLst>
              <a:ext uri="{FF2B5EF4-FFF2-40B4-BE49-F238E27FC236}">
                <a16:creationId xmlns:a16="http://schemas.microsoft.com/office/drawing/2014/main" id="{E8D8C8E2-9233-472E-AC86-6E97DF181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3805" y="1504290"/>
            <a:ext cx="360000" cy="360000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D8FA91C1-3254-4123-9046-3E3C1F3B2F07}"/>
              </a:ext>
            </a:extLst>
          </p:cNvPr>
          <p:cNvSpPr txBox="1"/>
          <p:nvPr/>
        </p:nvSpPr>
        <p:spPr>
          <a:xfrm>
            <a:off x="510841" y="5040490"/>
            <a:ext cx="49537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местоположение</a:t>
            </a:r>
            <a:endParaRPr lang="ru-ID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Скругленный прямоугольник 22">
            <a:extLst>
              <a:ext uri="{FF2B5EF4-FFF2-40B4-BE49-F238E27FC236}">
                <a16:creationId xmlns:a16="http://schemas.microsoft.com/office/drawing/2014/main" id="{BBA2121C-B0B2-4D06-8361-421E500EDA01}"/>
              </a:ext>
            </a:extLst>
          </p:cNvPr>
          <p:cNvSpPr/>
          <p:nvPr/>
        </p:nvSpPr>
        <p:spPr>
          <a:xfrm>
            <a:off x="555099" y="5412416"/>
            <a:ext cx="5019644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36623E-4662-474D-85DB-1609CBDB2DD7}"/>
              </a:ext>
            </a:extLst>
          </p:cNvPr>
          <p:cNvSpPr txBox="1"/>
          <p:nvPr/>
        </p:nvSpPr>
        <p:spPr>
          <a:xfrm>
            <a:off x="725319" y="5598732"/>
            <a:ext cx="46792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Махачкала расположена близ предгорий Большого Кавказа, на узкой полосе шириной до 10 км низменной равнины западного побережья Каспийского моря, между горой </a:t>
            </a:r>
            <a:r>
              <a:rPr lang="ru-RU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Тарки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-Тау и морем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CFCDFAE4-EFB9-431C-98EA-A5F0A49933A6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СОБРАННОЙ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2042479-2C8E-0E42-A066-D7A0471A5BD0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МАТРИЦА </a:t>
            </a:r>
            <a:r>
              <a:rPr kumimoji="0" lang="en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BSG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07862FD5-C117-B7DA-E9E8-55D65E534E5C}"/>
              </a:ext>
            </a:extLst>
          </p:cNvPr>
          <p:cNvSpPr/>
          <p:nvPr/>
        </p:nvSpPr>
        <p:spPr>
          <a:xfrm>
            <a:off x="3716905" y="5581968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Планирование действий администрации МО по поддержке отрасли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4DFCE1BB-8438-74A5-D76E-7A8CBE0A28FD}"/>
              </a:ext>
            </a:extLst>
          </p:cNvPr>
          <p:cNvSpPr/>
          <p:nvPr/>
        </p:nvSpPr>
        <p:spPr>
          <a:xfrm>
            <a:off x="3716905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Важная часть стратегического планирования и развития МО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8DE46D1-F8EA-37D3-7B6F-1DE5D9B0D646}"/>
              </a:ext>
            </a:extLst>
          </p:cNvPr>
          <p:cNvSpPr/>
          <p:nvPr/>
        </p:nvSpPr>
        <p:spPr>
          <a:xfrm>
            <a:off x="3716905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Адаптированный вариант классической матрицы БКГ под анализ МО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77CFE7E1-B630-D3F0-43DC-C599BF4D6A9C}"/>
              </a:ext>
            </a:extLst>
          </p:cNvPr>
          <p:cNvSpPr/>
          <p:nvPr/>
        </p:nvSpPr>
        <p:spPr>
          <a:xfrm>
            <a:off x="3716905" y="3938234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отраслей экономики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275B563B-C26F-02B6-8075-06E4EB4AEDA4}"/>
              </a:ext>
            </a:extLst>
          </p:cNvPr>
          <p:cNvSpPr/>
          <p:nvPr/>
        </p:nvSpPr>
        <p:spPr>
          <a:xfrm>
            <a:off x="3716905" y="476010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траекторий развития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отрасли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7" name="Рисунок 56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id="{0B386E1E-880F-C631-440B-46B59E55D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2409" y="2482560"/>
            <a:ext cx="360000" cy="360000"/>
          </a:xfrm>
          <a:prstGeom prst="rect">
            <a:avLst/>
          </a:prstGeom>
        </p:spPr>
      </p:pic>
      <p:pic>
        <p:nvPicPr>
          <p:cNvPr id="62" name="Рисунок 61" descr="Лупа со сплошной заливкой">
            <a:extLst>
              <a:ext uri="{FF2B5EF4-FFF2-40B4-BE49-F238E27FC236}">
                <a16:creationId xmlns:a16="http://schemas.microsoft.com/office/drawing/2014/main" id="{567F4B8D-A5A4-4CCB-05A8-3685E8547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42409" y="4116752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C2C0B139-D6C5-D53C-CE5B-7C8D242C300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ОТ-АНАЛИЗ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46C7D380-99BD-0395-8672-0EACA67DC888}"/>
              </a:ext>
            </a:extLst>
          </p:cNvPr>
          <p:cNvSpPr/>
          <p:nvPr/>
        </p:nvSpPr>
        <p:spPr>
          <a:xfrm>
            <a:off x="6821196" y="476010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Нахождение влияния одних факторов на другие и какую выгоду МО может от них получить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B40F73DF-F728-17B2-30B4-0328306369B7}"/>
              </a:ext>
            </a:extLst>
          </p:cNvPr>
          <p:cNvSpPr/>
          <p:nvPr/>
        </p:nvSpPr>
        <p:spPr>
          <a:xfrm>
            <a:off x="6821196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внутренней и внешней среды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CF29ABB5-1D66-1EBE-98B2-EF5997E06BA1}"/>
              </a:ext>
            </a:extLst>
          </p:cNvPr>
          <p:cNvSpPr/>
          <p:nvPr/>
        </p:nvSpPr>
        <p:spPr>
          <a:xfrm>
            <a:off x="6821196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Разделения факторов на сильные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слабые стороны, возможности              и угрозы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8EF62D1D-54BD-ACBC-192A-A9D14FEA8C41}"/>
              </a:ext>
            </a:extLst>
          </p:cNvPr>
          <p:cNvSpPr/>
          <p:nvPr/>
        </p:nvSpPr>
        <p:spPr>
          <a:xfrm>
            <a:off x="6821196" y="3938234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важнейших факторов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C8BED9-B458-1506-7EB6-E2F233804F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1746" r="19244"/>
          <a:stretch/>
        </p:blipFill>
        <p:spPr>
          <a:xfrm>
            <a:off x="63362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09B87F07-F81C-9291-428A-34CE6C689DDF}"/>
              </a:ext>
            </a:extLst>
          </p:cNvPr>
          <p:cNvSpPr/>
          <p:nvPr/>
        </p:nvSpPr>
        <p:spPr>
          <a:xfrm>
            <a:off x="6821196" y="5581968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стратегии          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для укрепления позиций МО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Банк со сплошной заливкой">
            <a:extLst>
              <a:ext uri="{FF2B5EF4-FFF2-40B4-BE49-F238E27FC236}">
                <a16:creationId xmlns:a16="http://schemas.microsoft.com/office/drawing/2014/main" id="{B58655E3-EC16-6D7A-C57F-57A9E1BD31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2409" y="5761968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:a16="http://schemas.microsoft.com/office/drawing/2014/main" id="{24CEC0A6-3C8A-5315-28F1-9F7A27A0DB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2409" y="3304303"/>
            <a:ext cx="360000" cy="360000"/>
          </a:xfrm>
          <a:prstGeom prst="rect">
            <a:avLst/>
          </a:prstGeom>
        </p:spPr>
      </p:pic>
      <p:pic>
        <p:nvPicPr>
          <p:cNvPr id="28" name="Рисунок 27" descr="Приблизить со сплошной заливкой">
            <a:extLst>
              <a:ext uri="{FF2B5EF4-FFF2-40B4-BE49-F238E27FC236}">
                <a16:creationId xmlns:a16="http://schemas.microsoft.com/office/drawing/2014/main" id="{F3BF6E43-B60A-AAEA-28AB-CE77530087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34825" y="4949109"/>
            <a:ext cx="360000" cy="360000"/>
          </a:xfrm>
          <a:prstGeom prst="rect">
            <a:avLst/>
          </a:prstGeom>
        </p:spPr>
      </p:pic>
      <p:pic>
        <p:nvPicPr>
          <p:cNvPr id="31" name="Рисунок 30" descr="Схема с ветвлением со сплошной заливкой">
            <a:extLst>
              <a:ext uri="{FF2B5EF4-FFF2-40B4-BE49-F238E27FC236}">
                <a16:creationId xmlns:a16="http://schemas.microsoft.com/office/drawing/2014/main" id="{BFB5F0C6-597A-C0BF-F9FB-F89BCF5102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42409" y="4949109"/>
            <a:ext cx="360000" cy="360000"/>
          </a:xfrm>
          <a:prstGeom prst="rect">
            <a:avLst/>
          </a:prstGeom>
        </p:spPr>
      </p:pic>
      <p:pic>
        <p:nvPicPr>
          <p:cNvPr id="34" name="Рисунок 33" descr="Контрольный список со сплошной заливкой">
            <a:extLst>
              <a:ext uri="{FF2B5EF4-FFF2-40B4-BE49-F238E27FC236}">
                <a16:creationId xmlns:a16="http://schemas.microsoft.com/office/drawing/2014/main" id="{859BB9BA-619E-5253-3F5C-CED4269DD1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247808" y="5759161"/>
            <a:ext cx="360000" cy="360000"/>
          </a:xfrm>
          <a:prstGeom prst="rect">
            <a:avLst/>
          </a:prstGeom>
        </p:spPr>
      </p:pic>
      <p:pic>
        <p:nvPicPr>
          <p:cNvPr id="36" name="Рисунок 35" descr="Значок &quot;Создать&quot; со сплошной заливкой">
            <a:extLst>
              <a:ext uri="{FF2B5EF4-FFF2-40B4-BE49-F238E27FC236}">
                <a16:creationId xmlns:a16="http://schemas.microsoft.com/office/drawing/2014/main" id="{782505D0-359D-4D95-666F-4FEF4126FB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247808" y="4126170"/>
            <a:ext cx="360000" cy="360000"/>
          </a:xfrm>
          <a:prstGeom prst="rect">
            <a:avLst/>
          </a:prstGeom>
        </p:spPr>
      </p:pic>
      <p:pic>
        <p:nvPicPr>
          <p:cNvPr id="39" name="Рисунок 38" descr="Запрещено со сплошной заливкой">
            <a:extLst>
              <a:ext uri="{FF2B5EF4-FFF2-40B4-BE49-F238E27FC236}">
                <a16:creationId xmlns:a16="http://schemas.microsoft.com/office/drawing/2014/main" id="{C4563211-A5C7-578C-64BA-76B4DA86F5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243785" y="2474021"/>
            <a:ext cx="360000" cy="360000"/>
          </a:xfrm>
          <a:prstGeom prst="rect">
            <a:avLst/>
          </a:prstGeom>
        </p:spPr>
      </p:pic>
      <p:pic>
        <p:nvPicPr>
          <p:cNvPr id="44" name="Рисунок 43" descr="Свернуть со сплошной заливкой">
            <a:extLst>
              <a:ext uri="{FF2B5EF4-FFF2-40B4-BE49-F238E27FC236}">
                <a16:creationId xmlns:a16="http://schemas.microsoft.com/office/drawing/2014/main" id="{39A652BC-7D1E-6C47-D5B2-AC7706CD62B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243785" y="3296367"/>
            <a:ext cx="360000" cy="360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05095E5-F3EE-461B-B666-75FB7643B26F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6068421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2042479-2C8E-0E42-A066-D7A0471A5BD0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04E623-6A48-FFAD-9CC5-8201473937F7}"/>
              </a:ext>
            </a:extLst>
          </p:cNvPr>
          <p:cNvSpPr txBox="1"/>
          <p:nvPr/>
        </p:nvSpPr>
        <p:spPr>
          <a:xfrm>
            <a:off x="3710033" y="1622920"/>
            <a:ext cx="298968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ПРОЕКТОВ 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7E3135-6C85-E5C6-0AE1-5EB6FA050E43}"/>
              </a:ext>
            </a:extLst>
          </p:cNvPr>
          <p:cNvSpPr txBox="1"/>
          <p:nvPr/>
        </p:nvSpPr>
        <p:spPr>
          <a:xfrm>
            <a:off x="6817610" y="1535429"/>
            <a:ext cx="2951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ТЕКУЩИХ ПРОБЛЕМ 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4DFCE1BB-8438-74A5-D76E-7A8CBE0A28FD}"/>
              </a:ext>
            </a:extLst>
          </p:cNvPr>
          <p:cNvSpPr/>
          <p:nvPr/>
        </p:nvSpPr>
        <p:spPr>
          <a:xfrm>
            <a:off x="3716905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Описание текущих проектов МО, которые реализуются и планируются к реализации как администрацией, так и бизнесом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8DE46D1-F8EA-37D3-7B6F-1DE5D9B0D646}"/>
              </a:ext>
            </a:extLst>
          </p:cNvPr>
          <p:cNvSpPr/>
          <p:nvPr/>
        </p:nvSpPr>
        <p:spPr>
          <a:xfrm>
            <a:off x="3716905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траектории 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 потенциала развития МО 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ближайшие годы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7" name="Рисунок 56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id="{0B386E1E-880F-C631-440B-46B59E55D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2409" y="2482560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C2C0B139-D6C5-D53C-CE5B-7C8D242C300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B40F73DF-F728-17B2-30B4-0328306369B7}"/>
              </a:ext>
            </a:extLst>
          </p:cNvPr>
          <p:cNvSpPr/>
          <p:nvPr/>
        </p:nvSpPr>
        <p:spPr>
          <a:xfrm>
            <a:off x="6821196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проблемных зон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слабых сторон МО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CF29ABB5-1D66-1EBE-98B2-EF5997E06BA1}"/>
              </a:ext>
            </a:extLst>
          </p:cNvPr>
          <p:cNvSpPr/>
          <p:nvPr/>
        </p:nvSpPr>
        <p:spPr>
          <a:xfrm>
            <a:off x="6821196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предложений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улучшению текущей ситуации              в городе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7979AA-DBC7-3E28-46F4-B1514A4FA3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7218" t="290" r="21477" b="-290"/>
          <a:stretch/>
        </p:blipFill>
        <p:spPr>
          <a:xfrm>
            <a:off x="62701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71CD93-B111-0810-621D-4074C1D22AF4}"/>
              </a:ext>
            </a:extLst>
          </p:cNvPr>
          <p:cNvSpPr txBox="1"/>
          <p:nvPr/>
        </p:nvSpPr>
        <p:spPr>
          <a:xfrm>
            <a:off x="627016" y="1525280"/>
            <a:ext cx="295199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ДАЛЬНЕЙШЕМУ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РАЗВИТИЮ ГОРОДА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Документ со сплошной заливкой">
            <a:extLst>
              <a:ext uri="{FF2B5EF4-FFF2-40B4-BE49-F238E27FC236}">
                <a16:creationId xmlns:a16="http://schemas.microsoft.com/office/drawing/2014/main" id="{3471EA53-82BB-6F31-05FF-3ACB9C551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46700" y="3296367"/>
            <a:ext cx="360000" cy="360000"/>
          </a:xfrm>
          <a:prstGeom prst="rect">
            <a:avLst/>
          </a:prstGeom>
        </p:spPr>
      </p:pic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id="{88C3175F-2310-58F0-903B-2A3FE80F0B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43785" y="2474021"/>
            <a:ext cx="360000" cy="360000"/>
          </a:xfrm>
          <a:prstGeom prst="rect">
            <a:avLst/>
          </a:prstGeom>
        </p:spPr>
      </p:pic>
      <p:pic>
        <p:nvPicPr>
          <p:cNvPr id="17" name="Рисунок 16" descr="Схема с ветвлением со сплошной заливкой">
            <a:extLst>
              <a:ext uri="{FF2B5EF4-FFF2-40B4-BE49-F238E27FC236}">
                <a16:creationId xmlns:a16="http://schemas.microsoft.com/office/drawing/2014/main" id="{7C84FF55-F627-1CC6-4CA9-123FA451BF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2409" y="3296367"/>
            <a:ext cx="360000" cy="36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5D19DE-F5BB-4C0E-A214-D9F5BDD437CF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2928713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438E3712-CAE3-7C89-74E0-1E2FC1E01404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5B692187-8511-C57C-BA94-BB4E4999609C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ПЛАН РАБОТЫ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96760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работы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300AFEF-6BA9-0117-F3C1-FF798AEBB7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954646"/>
              </p:ext>
            </p:extLst>
          </p:nvPr>
        </p:nvGraphicFramePr>
        <p:xfrm>
          <a:off x="627012" y="1401546"/>
          <a:ext cx="3709317" cy="4717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0349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628116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628116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772736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</a:tblGrid>
              <a:tr h="523919"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ЗАДАЧИ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НАЧАЛО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ОКОНЧАНИЕ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ДЛИТЕЛЬНОСТЬ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Подготовительный этап </a:t>
                      </a:r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08.07</a:t>
                      </a: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26.07.24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r>
                        <a:rPr lang="ru-ID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дней</a:t>
                      </a: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методологии </a:t>
                      </a:r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08.07</a:t>
                      </a: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17.07.24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дней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Сбор </a:t>
                      </a:r>
                      <a:r>
                        <a:rPr lang="ru-RU" sz="600" b="0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</a:t>
                      </a:r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-эконом, демограф., эколог. данных </a:t>
                      </a:r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.07.24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15.08.24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дней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исследования </a:t>
                      </a:r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17.07.24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30.08.24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ID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дня</a:t>
                      </a: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482407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ресурсной базы МО</a:t>
                      </a:r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17.07.24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15.08.24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дня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459432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en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</a:t>
                      </a:r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ОТ-анализ </a:t>
                      </a:r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17.07.24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15.08.24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дня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183076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Анализ федеральных программ </a:t>
                      </a:r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17.07.24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15.08.24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дня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085752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соц. сетей с целью выявления проблем бизнеса и населения </a:t>
                      </a:r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18.07.24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16.08.24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дня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355084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Матрица </a:t>
                      </a:r>
                      <a:r>
                        <a:rPr lang="en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BSG </a:t>
                      </a:r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18.07.24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16.08.24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дня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741121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опыта реализации </a:t>
                      </a:r>
                      <a:r>
                        <a:rPr lang="ru-RU" sz="600" b="0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</a:t>
                      </a:r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проектов         и работы площадок </a:t>
                      </a:r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19.08.24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30.08.24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дней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379830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Формирование потенциальной базы инвесторов</a:t>
                      </a:r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19.08.24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30.08.24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дней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296573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Предложения по изменению процесса работы с проектами со стороны администрации </a:t>
                      </a:r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19.08.24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13.09.24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дней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01204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Предложения проектов и интеграций, формирование реестра поддержки </a:t>
                      </a:r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19.08.24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13.09.24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дней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987791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Формирование итогов исследования </a:t>
                      </a:r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28.08.24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13.09.24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r>
                        <a:rPr lang="ru-ID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дней</a:t>
                      </a: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368661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Подготовка итогового отчет и презентации </a:t>
                      </a:r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28.08.24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13.09.24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r>
                        <a:rPr lang="ru-ID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дней</a:t>
                      </a: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75042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Доработка методологии </a:t>
                      </a:r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13.09.24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23.09.24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дней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0163325"/>
                  </a:ext>
                </a:extLst>
              </a:tr>
              <a:tr h="435278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Фиксирование ключевых шагов </a:t>
                      </a:r>
                    </a:p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формированию </a:t>
                      </a:r>
                      <a:r>
                        <a:rPr lang="ru-RU" sz="600" b="0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</a:t>
                      </a:r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профиля </a:t>
                      </a:r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13.09.24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23.09.24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дней</a:t>
                      </a: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837612"/>
                  </a:ext>
                </a:extLst>
              </a:tr>
            </a:tbl>
          </a:graphicData>
        </a:graphic>
      </p:graphicFrame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04B97FCA-C328-81F3-7E5D-B13CACFCC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210757"/>
              </p:ext>
            </p:extLst>
          </p:nvPr>
        </p:nvGraphicFramePr>
        <p:xfrm>
          <a:off x="4336330" y="1401548"/>
          <a:ext cx="5297856" cy="4732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216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2711388703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2618355482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3151041311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2318262146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2294840968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1329170093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287921822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2946829182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3868895440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776083011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959597034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839460582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3387769186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4006953434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1125641461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919254995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303494598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1249672653"/>
                    </a:ext>
                  </a:extLst>
                </a:gridCol>
                <a:gridCol w="134805">
                  <a:extLst>
                    <a:ext uri="{9D8B030D-6E8A-4147-A177-3AD203B41FA5}">
                      <a16:colId xmlns:a16="http://schemas.microsoft.com/office/drawing/2014/main" val="862049572"/>
                    </a:ext>
                  </a:extLst>
                </a:gridCol>
                <a:gridCol w="123627">
                  <a:extLst>
                    <a:ext uri="{9D8B030D-6E8A-4147-A177-3AD203B41FA5}">
                      <a16:colId xmlns:a16="http://schemas.microsoft.com/office/drawing/2014/main" val="1117554555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2722380503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1240580243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1403268247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575881730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4180700797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3675513534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4212227510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2102037971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3178354080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1639948405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127915243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3077901287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688240861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3706034431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3430801156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3868319377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4040455861"/>
                    </a:ext>
                  </a:extLst>
                </a:gridCol>
              </a:tblGrid>
              <a:tr h="305301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08.07.24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000" marB="108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22.07.24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000" marB="108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05.08.24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000" marB="108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19.08.24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000" marB="108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02.09.24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000" marB="108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16.09.24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08000" marB="108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211776"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ID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2318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11303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482407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459432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183076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085752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355084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741121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379830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296573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01204"/>
                  </a:ext>
                </a:extLst>
              </a:tr>
              <a:tr h="2293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98779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368661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75042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163325"/>
                  </a:ext>
                </a:extLst>
              </a:tr>
              <a:tr h="4384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5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83761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89C7B89-49AE-4C5F-B4EC-6562C82569A9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12748905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D84C0EFA-ABA5-6E13-FD8E-3B66EAED5F92}"/>
              </a:ext>
            </a:extLst>
          </p:cNvPr>
          <p:cNvSpPr/>
          <p:nvPr/>
        </p:nvSpPr>
        <p:spPr>
          <a:xfrm>
            <a:off x="627017" y="2283661"/>
            <a:ext cx="4497842" cy="4024162"/>
          </a:xfrm>
          <a:prstGeom prst="roundRect">
            <a:avLst>
              <a:gd name="adj" fmla="val 457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FD79DC35-2D8E-38F0-B733-EA31C9CDCE08}"/>
              </a:ext>
            </a:extLst>
          </p:cNvPr>
          <p:cNvSpPr/>
          <p:nvPr/>
        </p:nvSpPr>
        <p:spPr>
          <a:xfrm>
            <a:off x="5289754" y="2283659"/>
            <a:ext cx="4497841" cy="4024163"/>
          </a:xfrm>
          <a:prstGeom prst="roundRect">
            <a:avLst>
              <a:gd name="adj" fmla="val 493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39157" y="2698627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A6252C-9F8C-5F98-8E93-EE91BFC012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01893" y="2700958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988BECAB-AF68-DF91-9FAF-9F98980FC488}"/>
              </a:ext>
            </a:extLst>
          </p:cNvPr>
          <p:cNvSpPr/>
          <p:nvPr/>
        </p:nvSpPr>
        <p:spPr>
          <a:xfrm>
            <a:off x="627016" y="1401546"/>
            <a:ext cx="9160579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ПРЕДСТАВИТЕЛИ АДМИНИСТРАЦИИ (ГОРОДСКОГО ОКРУГА С ВНУТРИГОРОДСКИМ ДЕЛЕНИЕМ «ГОРОД МАХАЧКАЛА»)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16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B40DCB-4C31-03F5-B5B8-282F39AA97FE}"/>
              </a:ext>
            </a:extLst>
          </p:cNvPr>
          <p:cNvSpPr txBox="1"/>
          <p:nvPr/>
        </p:nvSpPr>
        <p:spPr>
          <a:xfrm>
            <a:off x="1409505" y="4178767"/>
            <a:ext cx="293286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Магомедов Рустам Магомедович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4DB7C7-429D-AAE0-DF5B-BE58CD71E43A}"/>
              </a:ext>
            </a:extLst>
          </p:cNvPr>
          <p:cNvSpPr txBox="1"/>
          <p:nvPr/>
        </p:nvSpPr>
        <p:spPr>
          <a:xfrm>
            <a:off x="1830863" y="4494142"/>
            <a:ext cx="21960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администрации ГО с ВД «город Махачкала» (руководитель рабочей группы)</a:t>
            </a:r>
            <a:endParaRPr lang="ru-ID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976251-BD4D-13F1-EFD4-B46D4764B256}"/>
              </a:ext>
            </a:extLst>
          </p:cNvPr>
          <p:cNvSpPr txBox="1"/>
          <p:nvPr/>
        </p:nvSpPr>
        <p:spPr>
          <a:xfrm>
            <a:off x="6168347" y="4214424"/>
            <a:ext cx="29765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Ибрагимова Заира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Абдурахмановна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022D57-D8A2-B1D0-233D-597BE273DF86}"/>
              </a:ext>
            </a:extLst>
          </p:cNvPr>
          <p:cNvSpPr txBox="1"/>
          <p:nvPr/>
        </p:nvSpPr>
        <p:spPr>
          <a:xfrm>
            <a:off x="6253316" y="4496473"/>
            <a:ext cx="2806657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Начальник Управления экономического развития, инвестиций и внешнеэкономических связей администрации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 ГО с ВД «город Махачкала»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 (заместитель руководителя рабочей группы)</a:t>
            </a:r>
            <a:endParaRPr lang="ru-ID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A12F499E-F54D-B300-3108-B922DB39BF1B}"/>
              </a:ext>
            </a:extLst>
          </p:cNvPr>
          <p:cNvSpPr/>
          <p:nvPr/>
        </p:nvSpPr>
        <p:spPr>
          <a:xfrm>
            <a:off x="746940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9CDDB-E9D5-565C-BD28-8C61EB0F6DF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50677E5-2101-77A4-EFEC-265E3C50B1B4}"/>
              </a:ext>
            </a:extLst>
          </p:cNvPr>
          <p:cNvGrpSpPr/>
          <p:nvPr/>
        </p:nvGrpSpPr>
        <p:grpSpPr>
          <a:xfrm>
            <a:off x="872803" y="1607193"/>
            <a:ext cx="304522" cy="408045"/>
            <a:chOff x="9206972" y="323924"/>
            <a:chExt cx="315504" cy="42276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FD74E9E-F3FB-A581-6E2E-D4C124D346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6972" y="323924"/>
              <a:ext cx="315504" cy="422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E2BDA17-56F8-0A4D-B44A-E0EB3A60B85A}"/>
                </a:ext>
              </a:extLst>
            </p:cNvPr>
            <p:cNvSpPr/>
            <p:nvPr/>
          </p:nvSpPr>
          <p:spPr>
            <a:xfrm>
              <a:off x="9220874" y="349250"/>
              <a:ext cx="291314" cy="346075"/>
            </a:xfrm>
            <a:prstGeom prst="rect">
              <a:avLst/>
            </a:prstGeom>
            <a:solidFill>
              <a:srgbClr val="F2F0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 dirty="0"/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90AD5F9-9CFF-4EA5-8597-83E63A70BC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220" y="1614342"/>
            <a:ext cx="281871" cy="36988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25035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D84C0EFA-ABA5-6E13-FD8E-3B66EAED5F92}"/>
              </a:ext>
            </a:extLst>
          </p:cNvPr>
          <p:cNvSpPr/>
          <p:nvPr/>
        </p:nvSpPr>
        <p:spPr>
          <a:xfrm>
            <a:off x="627017" y="2283661"/>
            <a:ext cx="4497842" cy="4024162"/>
          </a:xfrm>
          <a:prstGeom prst="roundRect">
            <a:avLst>
              <a:gd name="adj" fmla="val 457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FD79DC35-2D8E-38F0-B733-EA31C9CDCE08}"/>
              </a:ext>
            </a:extLst>
          </p:cNvPr>
          <p:cNvSpPr/>
          <p:nvPr/>
        </p:nvSpPr>
        <p:spPr>
          <a:xfrm>
            <a:off x="5289754" y="2283659"/>
            <a:ext cx="4497841" cy="4024163"/>
          </a:xfrm>
          <a:prstGeom prst="roundRect">
            <a:avLst>
              <a:gd name="adj" fmla="val 493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39157" y="2698627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A6252C-9F8C-5F98-8E93-EE91BFC012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01893" y="2700958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988BECAB-AF68-DF91-9FAF-9F98980FC488}"/>
              </a:ext>
            </a:extLst>
          </p:cNvPr>
          <p:cNvSpPr/>
          <p:nvPr/>
        </p:nvSpPr>
        <p:spPr>
          <a:xfrm>
            <a:off x="627016" y="1401546"/>
            <a:ext cx="9160579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ПРЕДСТАВИТЕЛИ АДМИНИСТРАЦИИ (ГОРОДСКОГО ОКРУГА С ВНУТРИГОРОДСКИМ ДЕЛЕНИЕМ «ГОРОД МАХАЧКАЛА»)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16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B40DCB-4C31-03F5-B5B8-282F39AA97FE}"/>
              </a:ext>
            </a:extLst>
          </p:cNvPr>
          <p:cNvSpPr txBox="1"/>
          <p:nvPr/>
        </p:nvSpPr>
        <p:spPr>
          <a:xfrm>
            <a:off x="1409505" y="4178767"/>
            <a:ext cx="293286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Магомедов Магомед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Нурмагомедович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4DB7C7-429D-AAE0-DF5B-BE58CD71E43A}"/>
              </a:ext>
            </a:extLst>
          </p:cNvPr>
          <p:cNvSpPr txBox="1"/>
          <p:nvPr/>
        </p:nvSpPr>
        <p:spPr>
          <a:xfrm>
            <a:off x="1830863" y="4494142"/>
            <a:ext cx="2196000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Заместитель начальника Управления экономического развития, инвестиций и внешнеэкономических связей администрации ГО с ВД «город Махачкала»</a:t>
            </a:r>
            <a:endParaRPr lang="ru-ID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976251-BD4D-13F1-EFD4-B46D4764B256}"/>
              </a:ext>
            </a:extLst>
          </p:cNvPr>
          <p:cNvSpPr txBox="1"/>
          <p:nvPr/>
        </p:nvSpPr>
        <p:spPr>
          <a:xfrm>
            <a:off x="6168347" y="4214424"/>
            <a:ext cx="29765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Тагирова Самира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Гасановна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022D57-D8A2-B1D0-233D-597BE273DF86}"/>
              </a:ext>
            </a:extLst>
          </p:cNvPr>
          <p:cNvSpPr txBox="1"/>
          <p:nvPr/>
        </p:nvSpPr>
        <p:spPr>
          <a:xfrm>
            <a:off x="6253316" y="4496473"/>
            <a:ext cx="2806657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Начальник отдела инвестиционного развития и внешнеэкономических связей Управления экономического развития, инвестиций и внешнеэкономических связей администрации ГО с ВД «город Махачкала»</a:t>
            </a:r>
            <a:endParaRPr lang="ru-ID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A12F499E-F54D-B300-3108-B922DB39BF1B}"/>
              </a:ext>
            </a:extLst>
          </p:cNvPr>
          <p:cNvSpPr/>
          <p:nvPr/>
        </p:nvSpPr>
        <p:spPr>
          <a:xfrm>
            <a:off x="746940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9CDDB-E9D5-565C-BD28-8C61EB0F6DF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50677E5-2101-77A4-EFEC-265E3C50B1B4}"/>
              </a:ext>
            </a:extLst>
          </p:cNvPr>
          <p:cNvGrpSpPr/>
          <p:nvPr/>
        </p:nvGrpSpPr>
        <p:grpSpPr>
          <a:xfrm>
            <a:off x="872803" y="1607193"/>
            <a:ext cx="304522" cy="408045"/>
            <a:chOff x="9206972" y="323924"/>
            <a:chExt cx="315504" cy="42276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FD74E9E-F3FB-A581-6E2E-D4C124D346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6972" y="323924"/>
              <a:ext cx="315504" cy="422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E2BDA17-56F8-0A4D-B44A-E0EB3A60B85A}"/>
                </a:ext>
              </a:extLst>
            </p:cNvPr>
            <p:cNvSpPr/>
            <p:nvPr/>
          </p:nvSpPr>
          <p:spPr>
            <a:xfrm>
              <a:off x="9220874" y="349250"/>
              <a:ext cx="291314" cy="346075"/>
            </a:xfrm>
            <a:prstGeom prst="rect">
              <a:avLst/>
            </a:prstGeom>
            <a:solidFill>
              <a:srgbClr val="F2F0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 dirty="0"/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90AD5F9-9CFF-4EA5-8597-83E63A70BC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220" y="1614342"/>
            <a:ext cx="281871" cy="36988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496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2A543FB5-569E-B2AF-DB73-916DE7C45A24}"/>
              </a:ext>
            </a:extLst>
          </p:cNvPr>
          <p:cNvSpPr/>
          <p:nvPr/>
        </p:nvSpPr>
        <p:spPr>
          <a:xfrm>
            <a:off x="3255653" y="2380120"/>
            <a:ext cx="4325984" cy="4024163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988BECAB-AF68-DF91-9FAF-9F98980FC488}"/>
              </a:ext>
            </a:extLst>
          </p:cNvPr>
          <p:cNvSpPr/>
          <p:nvPr/>
        </p:nvSpPr>
        <p:spPr>
          <a:xfrm>
            <a:off x="627016" y="1401546"/>
            <a:ext cx="9160579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ПРЕДСТАВИТЕЛЬ АГЕНТСТВА ПО ПРЕДПРИНИМАТЕЛЬСТВУ И ИНВЕСТИЦИЯМ РЕСПУБЛИКИ ДАГЕСТАН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16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9601138-9757-9BD8-94D1-E6E20482E0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36494" y="2578750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4B40DCB-4C31-03F5-B5B8-282F39AA97FE}"/>
              </a:ext>
            </a:extLst>
          </p:cNvPr>
          <p:cNvSpPr txBox="1"/>
          <p:nvPr/>
        </p:nvSpPr>
        <p:spPr>
          <a:xfrm>
            <a:off x="4151059" y="4100111"/>
            <a:ext cx="253517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Гусейнов Гусейн </a:t>
            </a: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Хайбулаевич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4DB7C7-429D-AAE0-DF5B-BE58CD71E43A}"/>
              </a:ext>
            </a:extLst>
          </p:cNvPr>
          <p:cNvSpPr txBox="1"/>
          <p:nvPr/>
        </p:nvSpPr>
        <p:spPr>
          <a:xfrm>
            <a:off x="4427192" y="4472365"/>
            <a:ext cx="2174637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 Агентства по предпринимательству и инвестициям Республики Дагестан</a:t>
            </a:r>
            <a:endParaRPr lang="ru-ID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288C766A-78ED-44A2-BAD4-A34CE0BE99F8}"/>
              </a:ext>
            </a:extLst>
          </p:cNvPr>
          <p:cNvSpPr/>
          <p:nvPr/>
        </p:nvSpPr>
        <p:spPr>
          <a:xfrm>
            <a:off x="746940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3B79CE-C1F0-A585-CAF1-F34307CA5C02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C05D56A-6BAA-C6F1-9991-0E554073DF64}"/>
              </a:ext>
            </a:extLst>
          </p:cNvPr>
          <p:cNvGrpSpPr/>
          <p:nvPr/>
        </p:nvGrpSpPr>
        <p:grpSpPr>
          <a:xfrm>
            <a:off x="872803" y="1607193"/>
            <a:ext cx="304522" cy="408045"/>
            <a:chOff x="9206972" y="323924"/>
            <a:chExt cx="315504" cy="42276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DB6DF5CE-E64B-E045-E51A-229D686842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6972" y="323924"/>
              <a:ext cx="315504" cy="422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87BD6B55-B6F6-C21D-B68D-751416923246}"/>
                </a:ext>
              </a:extLst>
            </p:cNvPr>
            <p:cNvSpPr/>
            <p:nvPr/>
          </p:nvSpPr>
          <p:spPr>
            <a:xfrm>
              <a:off x="9220874" y="349250"/>
              <a:ext cx="291314" cy="346075"/>
            </a:xfrm>
            <a:prstGeom prst="rect">
              <a:avLst/>
            </a:prstGeom>
            <a:solidFill>
              <a:srgbClr val="F2F0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 dirty="0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382D7E-D327-4702-A4B4-01EE9B4CC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487" y="1631637"/>
            <a:ext cx="281174" cy="3377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894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974CEDE3-AA81-4A96-6AD7-46AAAB43C2FC}"/>
              </a:ext>
            </a:extLst>
          </p:cNvPr>
          <p:cNvSpPr/>
          <p:nvPr/>
        </p:nvSpPr>
        <p:spPr>
          <a:xfrm>
            <a:off x="7591598" y="2285991"/>
            <a:ext cx="2196000" cy="3142046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EF1445-9C5F-5AF8-905B-564A656AA5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52817" y="2697743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94C748EC-2605-A9B4-D56B-2827537DEAE2}"/>
              </a:ext>
            </a:extLst>
          </p:cNvPr>
          <p:cNvSpPr/>
          <p:nvPr/>
        </p:nvSpPr>
        <p:spPr>
          <a:xfrm>
            <a:off x="5289755" y="2283660"/>
            <a:ext cx="2196000" cy="3142046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82C55B-A3E5-46AB-E160-BCB8EC31D0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50974" y="2697743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AE96A54D-C92F-81CE-6CC2-44932DA3F03B}"/>
              </a:ext>
            </a:extLst>
          </p:cNvPr>
          <p:cNvSpPr/>
          <p:nvPr/>
        </p:nvSpPr>
        <p:spPr>
          <a:xfrm>
            <a:off x="5289756" y="1401545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АДМИНИСТРАЦИЯ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(ИНТЕРВЬЮ)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НАПРАВЛЕНИЯ СБОРА ИНФОРМАЦИИ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99521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сбора информации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D78E57B3-36F0-8C5A-993D-3D5CDFB7B6D0}"/>
              </a:ext>
            </a:extLst>
          </p:cNvPr>
          <p:cNvSpPr/>
          <p:nvPr/>
        </p:nvSpPr>
        <p:spPr>
          <a:xfrm>
            <a:off x="627017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32EFCF94-E42F-D49D-3245-7AEA00089323}"/>
              </a:ext>
            </a:extLst>
          </p:cNvPr>
          <p:cNvSpPr/>
          <p:nvPr/>
        </p:nvSpPr>
        <p:spPr>
          <a:xfrm>
            <a:off x="627017" y="5527196"/>
            <a:ext cx="4497842" cy="780627"/>
          </a:xfrm>
          <a:prstGeom prst="roundRect">
            <a:avLst>
              <a:gd name="adj" fmla="val 276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важнейших проблем и преимуществ округа, а также потребностей бизнеса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A6935D2A-AAE5-ADAB-2C88-BCFC87D00B91}"/>
              </a:ext>
            </a:extLst>
          </p:cNvPr>
          <p:cNvSpPr/>
          <p:nvPr/>
        </p:nvSpPr>
        <p:spPr>
          <a:xfrm>
            <a:off x="2928859" y="2283661"/>
            <a:ext cx="2196000" cy="3142046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45117FCB-FB0D-ACDC-38CA-B0524F5A8C72}"/>
              </a:ext>
            </a:extLst>
          </p:cNvPr>
          <p:cNvSpPr/>
          <p:nvPr/>
        </p:nvSpPr>
        <p:spPr>
          <a:xfrm>
            <a:off x="627016" y="2283661"/>
            <a:ext cx="2196000" cy="3142046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02F1D900-6EA0-5665-EAAB-CB1B9C913B2B}"/>
              </a:ext>
            </a:extLst>
          </p:cNvPr>
          <p:cNvSpPr/>
          <p:nvPr/>
        </p:nvSpPr>
        <p:spPr>
          <a:xfrm>
            <a:off x="5289756" y="5527195"/>
            <a:ext cx="4497842" cy="780627"/>
          </a:xfrm>
          <a:prstGeom prst="roundRect">
            <a:avLst>
              <a:gd name="adj" fmla="val 276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административных проблем                     и сильных сторон развития округа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538C26BD-1D3A-98EA-B187-447E69777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355" y="5734732"/>
            <a:ext cx="365554" cy="365554"/>
          </a:xfrm>
          <a:prstGeom prst="rect">
            <a:avLst/>
          </a:prstGeom>
        </p:spPr>
      </p:pic>
      <p:pic>
        <p:nvPicPr>
          <p:cNvPr id="33" name="Рисунок 3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56B05306-0EEB-EA77-5ED8-9D84163A5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96093" y="5734731"/>
            <a:ext cx="365554" cy="36555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3EAFA99-8EA3-4F32-A27D-4E88AE2D3536}"/>
              </a:ext>
            </a:extLst>
          </p:cNvPr>
          <p:cNvSpPr txBox="1"/>
          <p:nvPr/>
        </p:nvSpPr>
        <p:spPr>
          <a:xfrm>
            <a:off x="5289755" y="4193923"/>
            <a:ext cx="219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Магомедов Рустам Магомедович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9505A7-A6A0-FC66-D2B4-16282905A7F2}"/>
              </a:ext>
            </a:extLst>
          </p:cNvPr>
          <p:cNvSpPr txBox="1"/>
          <p:nvPr/>
        </p:nvSpPr>
        <p:spPr>
          <a:xfrm>
            <a:off x="5289755" y="4480558"/>
            <a:ext cx="2196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администрации ГО с </a:t>
            </a:r>
            <a:r>
              <a:rPr lang="ru-R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ВД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 «город Махачкала» (руководитель рабочей группы)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0BF9EAB-EED8-0A0F-8097-1A41040D676D}"/>
              </a:ext>
            </a:extLst>
          </p:cNvPr>
          <p:cNvSpPr txBox="1"/>
          <p:nvPr/>
        </p:nvSpPr>
        <p:spPr>
          <a:xfrm>
            <a:off x="7409686" y="4186995"/>
            <a:ext cx="2542808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Ибрагимова Заира </a:t>
            </a:r>
            <a:r>
              <a:rPr lang="ru-RU" sz="9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Абдурахмановна</a:t>
            </a:r>
            <a:endParaRPr lang="ru-ID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ID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5635141-EDC9-4E91-EE7A-A8E15C24AD61}"/>
              </a:ext>
            </a:extLst>
          </p:cNvPr>
          <p:cNvSpPr txBox="1"/>
          <p:nvPr/>
        </p:nvSpPr>
        <p:spPr>
          <a:xfrm>
            <a:off x="7650651" y="4495948"/>
            <a:ext cx="2019350" cy="1000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Начальник Управления экономического развития, инвестиций и внешнеэкономических связей администрации</a:t>
            </a:r>
          </a:p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 ГО с </a:t>
            </a:r>
            <a:r>
              <a:rPr lang="ru-R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ВД</a:t>
            </a: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 «город Махачкала»</a:t>
            </a:r>
          </a:p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 (заместитель руководителя рабочей группы</a:t>
            </a:r>
            <a:r>
              <a:rPr lang="ru-RU" sz="7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ru-ID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AA6BA8E-0CAA-4800-A76B-2B69F6F15C04}"/>
              </a:ext>
            </a:extLst>
          </p:cNvPr>
          <p:cNvSpPr txBox="1"/>
          <p:nvPr/>
        </p:nvSpPr>
        <p:spPr>
          <a:xfrm>
            <a:off x="627015" y="2576616"/>
            <a:ext cx="2195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ОЧНОЕ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ИНТЕРВЬЮ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36D7508-C0BA-E88E-89F7-097298CD629C}"/>
              </a:ext>
            </a:extLst>
          </p:cNvPr>
          <p:cNvSpPr txBox="1"/>
          <p:nvPr/>
        </p:nvSpPr>
        <p:spPr>
          <a:xfrm>
            <a:off x="2928856" y="2578946"/>
            <a:ext cx="2195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АНОНИМНЫЙ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ОПРОС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A4B5ADC-648B-2178-5A1F-FB78E16C56C3}"/>
              </a:ext>
            </a:extLst>
          </p:cNvPr>
          <p:cNvSpPr txBox="1"/>
          <p:nvPr/>
        </p:nvSpPr>
        <p:spPr>
          <a:xfrm>
            <a:off x="872825" y="3271638"/>
            <a:ext cx="1721785" cy="17093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Атлантис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-Марина»</a:t>
            </a: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Унисервис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>
              <a:lnSpc>
                <a:spcPts val="1480"/>
              </a:lnSpc>
              <a:buClr>
                <a:srgbClr val="4756A0"/>
              </a:buClr>
            </a:pP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Эльдаг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ДОФ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ООО СК «М-ГРУПП»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810CF56-CAF6-CFEA-714F-2B2201C7DDDA}"/>
              </a:ext>
            </a:extLst>
          </p:cNvPr>
          <p:cNvSpPr txBox="1"/>
          <p:nvPr/>
        </p:nvSpPr>
        <p:spPr>
          <a:xfrm>
            <a:off x="3169800" y="3255420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47A37C8-0458-75C8-8033-5DEA9D4AA82B}"/>
              </a:ext>
            </a:extLst>
          </p:cNvPr>
          <p:cNvSpPr txBox="1"/>
          <p:nvPr/>
        </p:nvSpPr>
        <p:spPr>
          <a:xfrm>
            <a:off x="3169800" y="3621085"/>
            <a:ext cx="824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D8021D-4233-9C78-5EAB-4DEC57477B45}"/>
              </a:ext>
            </a:extLst>
          </p:cNvPr>
          <p:cNvSpPr txBox="1"/>
          <p:nvPr/>
        </p:nvSpPr>
        <p:spPr>
          <a:xfrm>
            <a:off x="3408758" y="4109569"/>
            <a:ext cx="1274236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крупные</a:t>
            </a:r>
          </a:p>
          <a:p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средние</a:t>
            </a:r>
          </a:p>
          <a:p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ru-ID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малые</a:t>
            </a: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C1376AF3-DD39-9D89-4666-3E4FC829A6F7}"/>
              </a:ext>
            </a:extLst>
          </p:cNvPr>
          <p:cNvCxnSpPr>
            <a:cxnSpLocks/>
          </p:cNvCxnSpPr>
          <p:nvPr/>
        </p:nvCxnSpPr>
        <p:spPr>
          <a:xfrm>
            <a:off x="3169800" y="4153131"/>
            <a:ext cx="9121" cy="760095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Портфель со сплошной заливкой">
            <a:extLst>
              <a:ext uri="{FF2B5EF4-FFF2-40B4-BE49-F238E27FC236}">
                <a16:creationId xmlns:a16="http://schemas.microsoft.com/office/drawing/2014/main" id="{92BED113-BA2D-8BDD-62FF-46D8C7AED9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43393" y="1616716"/>
            <a:ext cx="360000" cy="360000"/>
          </a:xfrm>
          <a:prstGeom prst="rect">
            <a:avLst/>
          </a:prstGeom>
        </p:spPr>
      </p:pic>
      <p:pic>
        <p:nvPicPr>
          <p:cNvPr id="6" name="Рисунок 5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7DC53372-842E-F7F0-F8DE-F6E5AD9266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24683" y="1630097"/>
            <a:ext cx="360000" cy="360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60304A3-14E1-416D-BDC5-0A1A3417FD7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19252781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56E59B5D-3E38-BADA-DF40-F483FF350175}"/>
              </a:ext>
            </a:extLst>
          </p:cNvPr>
          <p:cNvSpPr/>
          <p:nvPr/>
        </p:nvSpPr>
        <p:spPr>
          <a:xfrm>
            <a:off x="3733462" y="1401546"/>
            <a:ext cx="2968120" cy="4906277"/>
          </a:xfrm>
          <a:prstGeom prst="roundRect">
            <a:avLst>
              <a:gd name="adj" fmla="val 63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AED28E4B-4C9B-EDA1-A133-4F6E183E8935}"/>
              </a:ext>
            </a:extLst>
          </p:cNvPr>
          <p:cNvSpPr/>
          <p:nvPr/>
        </p:nvSpPr>
        <p:spPr>
          <a:xfrm>
            <a:off x="627016" y="1401546"/>
            <a:ext cx="2995954" cy="4906277"/>
          </a:xfrm>
          <a:prstGeom prst="roundRect">
            <a:avLst>
              <a:gd name="adj" fmla="val 626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ВЫБОРКА КОМПАНИЙ</a:t>
            </a: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ДЛЯ ОНЛАЙН-ОПРОСА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1270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выборка компаний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254D348-821D-E792-0EB7-EC003E6AF949}"/>
              </a:ext>
            </a:extLst>
          </p:cNvPr>
          <p:cNvSpPr/>
          <p:nvPr/>
        </p:nvSpPr>
        <p:spPr>
          <a:xfrm>
            <a:off x="6819476" y="1401546"/>
            <a:ext cx="2968120" cy="4906277"/>
          </a:xfrm>
          <a:prstGeom prst="roundRect">
            <a:avLst>
              <a:gd name="adj" fmla="val 659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6A4766-7FB8-1E60-AC07-C889083B8299}"/>
              </a:ext>
            </a:extLst>
          </p:cNvPr>
          <p:cNvSpPr txBox="1"/>
          <p:nvPr/>
        </p:nvSpPr>
        <p:spPr>
          <a:xfrm>
            <a:off x="627016" y="1739901"/>
            <a:ext cx="295199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ОТРАСЛЬ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 descr="Монеты со сплошной заливкой">
            <a:extLst>
              <a:ext uri="{FF2B5EF4-FFF2-40B4-BE49-F238E27FC236}">
                <a16:creationId xmlns:a16="http://schemas.microsoft.com/office/drawing/2014/main" id="{C49C076B-6E8B-91E9-E767-04B2090A7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5968" y="1511711"/>
            <a:ext cx="360000" cy="3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5E7263-A50C-60F8-2A66-C9158BFA712F}"/>
              </a:ext>
            </a:extLst>
          </p:cNvPr>
          <p:cNvSpPr txBox="1"/>
          <p:nvPr/>
        </p:nvSpPr>
        <p:spPr>
          <a:xfrm>
            <a:off x="3747717" y="1622920"/>
            <a:ext cx="2951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СЕГМЕНТ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(ОБЪЁМ ВЫРУЧКИ)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4D2D4D-AC47-1ED8-46D4-3ECC5263426D}"/>
              </a:ext>
            </a:extLst>
          </p:cNvPr>
          <p:cNvSpPr txBox="1"/>
          <p:nvPr/>
        </p:nvSpPr>
        <p:spPr>
          <a:xfrm>
            <a:off x="6817610" y="1622920"/>
            <a:ext cx="2951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Пользователи со сплошной заливкой">
            <a:extLst>
              <a:ext uri="{FF2B5EF4-FFF2-40B4-BE49-F238E27FC236}">
                <a16:creationId xmlns:a16="http://schemas.microsoft.com/office/drawing/2014/main" id="{10CCBE5A-FAA9-12A4-4285-9F19DBC10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7302" y="1548595"/>
            <a:ext cx="360000" cy="360000"/>
          </a:xfrm>
          <a:prstGeom prst="rect">
            <a:avLst/>
          </a:prstGeom>
        </p:spPr>
      </p:pic>
      <p:pic>
        <p:nvPicPr>
          <p:cNvPr id="20" name="Рисунок 19" descr="Круговая блок-схема со сплошной заливкой">
            <a:extLst>
              <a:ext uri="{FF2B5EF4-FFF2-40B4-BE49-F238E27FC236}">
                <a16:creationId xmlns:a16="http://schemas.microsoft.com/office/drawing/2014/main" id="{A31EE2B5-4FD6-12A1-2E5B-434975C1A4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38" y="1506300"/>
            <a:ext cx="360000" cy="360000"/>
          </a:xfrm>
          <a:prstGeom prst="rect">
            <a:avLst/>
          </a:prstGeom>
        </p:spPr>
      </p:pic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6AB0046B-BE9F-9153-5EAF-FE24679FC1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0258693"/>
              </p:ext>
            </p:extLst>
          </p:nvPr>
        </p:nvGraphicFramePr>
        <p:xfrm>
          <a:off x="768742" y="1974258"/>
          <a:ext cx="2687089" cy="4104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F27700B9-0A6C-2F4C-6FA5-37D0A2CB06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2701746"/>
              </p:ext>
            </p:extLst>
          </p:nvPr>
        </p:nvGraphicFramePr>
        <p:xfrm>
          <a:off x="3764696" y="1288841"/>
          <a:ext cx="2687089" cy="3928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C50C965E-3236-3485-57CB-205FF455E2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5833416"/>
              </p:ext>
            </p:extLst>
          </p:nvPr>
        </p:nvGraphicFramePr>
        <p:xfrm>
          <a:off x="6927495" y="2154196"/>
          <a:ext cx="2731622" cy="392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0" name="Номер слайда 50">
            <a:extLst>
              <a:ext uri="{FF2B5EF4-FFF2-40B4-BE49-F238E27FC236}">
                <a16:creationId xmlns:a16="http://schemas.microsoft.com/office/drawing/2014/main" id="{A3031E31-6C19-7CC3-9A3E-85BC6821E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B3B267-4735-428B-B01D-60B4600E597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39862776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56E59B5D-3E38-BADA-DF40-F483FF350175}"/>
              </a:ext>
            </a:extLst>
          </p:cNvPr>
          <p:cNvSpPr/>
          <p:nvPr/>
        </p:nvSpPr>
        <p:spPr>
          <a:xfrm>
            <a:off x="3715185" y="1770879"/>
            <a:ext cx="2968120" cy="4536944"/>
          </a:xfrm>
          <a:prstGeom prst="roundRect">
            <a:avLst>
              <a:gd name="adj" fmla="val 863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AED28E4B-4C9B-EDA1-A133-4F6E183E8935}"/>
              </a:ext>
            </a:extLst>
          </p:cNvPr>
          <p:cNvSpPr/>
          <p:nvPr/>
        </p:nvSpPr>
        <p:spPr>
          <a:xfrm>
            <a:off x="627016" y="1770878"/>
            <a:ext cx="2951999" cy="4536945"/>
          </a:xfrm>
          <a:prstGeom prst="roundRect">
            <a:avLst>
              <a:gd name="adj" fmla="val 864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ОСНОВНЫЕ ПРОБЛЕМЫ ПРИ РЕАЛИЗАЦИИ ИНВЕСТИЦИОННОГО ПРОЕКТА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146794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254D348-821D-E792-0EB7-EC003E6AF949}"/>
              </a:ext>
            </a:extLst>
          </p:cNvPr>
          <p:cNvSpPr/>
          <p:nvPr/>
        </p:nvSpPr>
        <p:spPr>
          <a:xfrm>
            <a:off x="6819476" y="1770879"/>
            <a:ext cx="2968120" cy="4536944"/>
          </a:xfrm>
          <a:prstGeom prst="roundRect">
            <a:avLst>
              <a:gd name="adj" fmla="val 863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6A4766-7FB8-1E60-AC07-C889083B8299}"/>
              </a:ext>
            </a:extLst>
          </p:cNvPr>
          <p:cNvSpPr txBox="1"/>
          <p:nvPr/>
        </p:nvSpPr>
        <p:spPr>
          <a:xfrm>
            <a:off x="627016" y="2007950"/>
            <a:ext cx="2951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РЕАЛИЗОВАЛИ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 descr="Монеты со сплошной заливкой">
            <a:extLst>
              <a:ext uri="{FF2B5EF4-FFF2-40B4-BE49-F238E27FC236}">
                <a16:creationId xmlns:a16="http://schemas.microsoft.com/office/drawing/2014/main" id="{C49C076B-6E8B-91E9-E767-04B2090A7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3996" y="1847883"/>
            <a:ext cx="360000" cy="360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9ED5EC5-DA2B-B67F-316E-9A04197D5075}"/>
              </a:ext>
            </a:extLst>
          </p:cNvPr>
          <p:cNvSpPr txBox="1"/>
          <p:nvPr/>
        </p:nvSpPr>
        <p:spPr>
          <a:xfrm>
            <a:off x="839119" y="2720805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endParaRPr lang="ru-ID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6176DF-7E83-79D9-D98C-C16A349E3BCF}"/>
              </a:ext>
            </a:extLst>
          </p:cNvPr>
          <p:cNvSpPr txBox="1"/>
          <p:nvPr/>
        </p:nvSpPr>
        <p:spPr>
          <a:xfrm>
            <a:off x="839119" y="3222924"/>
            <a:ext cx="22541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 в выборке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817A7D7-39C3-C19E-03C1-116EF4F8C841}"/>
              </a:ext>
            </a:extLst>
          </p:cNvPr>
          <p:cNvSpPr txBox="1"/>
          <p:nvPr/>
        </p:nvSpPr>
        <p:spPr>
          <a:xfrm>
            <a:off x="7029858" y="2173396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55%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014617-87EF-37E5-0BB4-59168B9B1CFA}"/>
              </a:ext>
            </a:extLst>
          </p:cNvPr>
          <p:cNvSpPr txBox="1"/>
          <p:nvPr/>
        </p:nvSpPr>
        <p:spPr>
          <a:xfrm>
            <a:off x="7029857" y="2675515"/>
            <a:ext cx="244699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 отмечают финансовые трудности, </a:t>
            </a:r>
            <a:r>
              <a:rPr lang="ru-ID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необходимость использования заёмных средств для развития бизнеса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46B5C4DF-4879-E82C-1A8B-99D847E68E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7635324"/>
              </p:ext>
            </p:extLst>
          </p:nvPr>
        </p:nvGraphicFramePr>
        <p:xfrm>
          <a:off x="618954" y="3222924"/>
          <a:ext cx="2951999" cy="308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8030012-FB3A-62A3-8150-35FFC833724F}"/>
              </a:ext>
            </a:extLst>
          </p:cNvPr>
          <p:cNvSpPr txBox="1"/>
          <p:nvPr/>
        </p:nvSpPr>
        <p:spPr>
          <a:xfrm>
            <a:off x="3943844" y="2173396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F5DA38-46A5-A6B1-F9E8-3231D6BCC328}"/>
              </a:ext>
            </a:extLst>
          </p:cNvPr>
          <p:cNvSpPr txBox="1"/>
          <p:nvPr/>
        </p:nvSpPr>
        <p:spPr>
          <a:xfrm>
            <a:off x="3943844" y="2675515"/>
            <a:ext cx="22541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 отмечают сложности с оформлением документов 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C5B1B2-3C1F-0578-5028-AAE9B4C94CD4}"/>
              </a:ext>
            </a:extLst>
          </p:cNvPr>
          <p:cNvSpPr txBox="1"/>
          <p:nvPr/>
        </p:nvSpPr>
        <p:spPr>
          <a:xfrm>
            <a:off x="4182802" y="3222924"/>
            <a:ext cx="1274236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 количество документов              и требуемых разрешений</a:t>
            </a:r>
            <a:endParaRPr lang="ru-ID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812DCE40-94A9-EDBA-14E5-8C5D96887B18}"/>
              </a:ext>
            </a:extLst>
          </p:cNvPr>
          <p:cNvCxnSpPr>
            <a:cxnSpLocks/>
          </p:cNvCxnSpPr>
          <p:nvPr/>
        </p:nvCxnSpPr>
        <p:spPr>
          <a:xfrm>
            <a:off x="3943844" y="3243093"/>
            <a:ext cx="0" cy="79625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Бумага со сплошной заливкой">
            <a:extLst>
              <a:ext uri="{FF2B5EF4-FFF2-40B4-BE49-F238E27FC236}">
                <a16:creationId xmlns:a16="http://schemas.microsoft.com/office/drawing/2014/main" id="{4F310181-AA42-403C-25BD-E9F7DC161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58384" y="1873958"/>
            <a:ext cx="360000" cy="360000"/>
          </a:xfrm>
          <a:prstGeom prst="rect">
            <a:avLst/>
          </a:prstGeom>
        </p:spPr>
      </p:pic>
      <p:sp>
        <p:nvSpPr>
          <p:cNvPr id="4" name="Номер слайда 50">
            <a:extLst>
              <a:ext uri="{FF2B5EF4-FFF2-40B4-BE49-F238E27FC236}">
                <a16:creationId xmlns:a16="http://schemas.microsoft.com/office/drawing/2014/main" id="{B8B07B34-80FE-991E-E035-539AE3E33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D7C822-0BC3-47DD-AB7C-D188ABA6B5E5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3642279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Рисунок 140" descr="Country highway receding to horizon">
            <a:extLst>
              <a:ext uri="{FF2B5EF4-FFF2-40B4-BE49-F238E27FC236}">
                <a16:creationId xmlns:a16="http://schemas.microsoft.com/office/drawing/2014/main" id="{601A6AC4-8968-0B94-EFDD-22E1A99439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8901" t="6164" r="9339" b="8517"/>
          <a:stretch/>
        </p:blipFill>
        <p:spPr>
          <a:xfrm>
            <a:off x="5792321" y="3541706"/>
            <a:ext cx="3977354" cy="2766116"/>
          </a:xfrm>
          <a:custGeom>
            <a:avLst/>
            <a:gdLst>
              <a:gd name="connsiteX0" fmla="*/ 247567 w 3977354"/>
              <a:gd name="connsiteY0" fmla="*/ 0 h 2766116"/>
              <a:gd name="connsiteX1" fmla="*/ 3729787 w 3977354"/>
              <a:gd name="connsiteY1" fmla="*/ 0 h 2766116"/>
              <a:gd name="connsiteX2" fmla="*/ 3977354 w 3977354"/>
              <a:gd name="connsiteY2" fmla="*/ 247567 h 2766116"/>
              <a:gd name="connsiteX3" fmla="*/ 3977354 w 3977354"/>
              <a:gd name="connsiteY3" fmla="*/ 2518549 h 2766116"/>
              <a:gd name="connsiteX4" fmla="*/ 3729787 w 3977354"/>
              <a:gd name="connsiteY4" fmla="*/ 2766116 h 2766116"/>
              <a:gd name="connsiteX5" fmla="*/ 247567 w 3977354"/>
              <a:gd name="connsiteY5" fmla="*/ 2766116 h 2766116"/>
              <a:gd name="connsiteX6" fmla="*/ 0 w 3977354"/>
              <a:gd name="connsiteY6" fmla="*/ 2518549 h 2766116"/>
              <a:gd name="connsiteX7" fmla="*/ 0 w 3977354"/>
              <a:gd name="connsiteY7" fmla="*/ 247567 h 2766116"/>
              <a:gd name="connsiteX8" fmla="*/ 247567 w 3977354"/>
              <a:gd name="connsiteY8" fmla="*/ 0 h 276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7354" h="2766116">
                <a:moveTo>
                  <a:pt x="247567" y="0"/>
                </a:moveTo>
                <a:lnTo>
                  <a:pt x="3729787" y="0"/>
                </a:lnTo>
                <a:cubicBezTo>
                  <a:pt x="3866514" y="0"/>
                  <a:pt x="3977354" y="110840"/>
                  <a:pt x="3977354" y="247567"/>
                </a:cubicBezTo>
                <a:lnTo>
                  <a:pt x="3977354" y="2518549"/>
                </a:lnTo>
                <a:cubicBezTo>
                  <a:pt x="3977354" y="2655276"/>
                  <a:pt x="3866514" y="2766116"/>
                  <a:pt x="3729787" y="2766116"/>
                </a:cubicBezTo>
                <a:lnTo>
                  <a:pt x="247567" y="2766116"/>
                </a:lnTo>
                <a:cubicBezTo>
                  <a:pt x="110840" y="2766116"/>
                  <a:pt x="0" y="2655276"/>
                  <a:pt x="0" y="2518549"/>
                </a:cubicBezTo>
                <a:lnTo>
                  <a:pt x="0" y="247567"/>
                </a:lnTo>
                <a:cubicBezTo>
                  <a:pt x="0" y="110840"/>
                  <a:pt x="110840" y="0"/>
                  <a:pt x="247567" y="0"/>
                </a:cubicBezTo>
                <a:close/>
              </a:path>
            </a:pathLst>
          </a:cu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38DF27EB-ADD8-14D9-C3C2-A3493440690F}"/>
              </a:ext>
            </a:extLst>
          </p:cNvPr>
          <p:cNvSpPr/>
          <p:nvPr/>
        </p:nvSpPr>
        <p:spPr>
          <a:xfrm>
            <a:off x="5795703" y="1401547"/>
            <a:ext cx="3991893" cy="2027453"/>
          </a:xfrm>
          <a:prstGeom prst="roundRect">
            <a:avLst>
              <a:gd name="adj" fmla="val 12961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DCD92E-140C-FCEB-8D89-B4DFC2B66BB3}"/>
              </a:ext>
            </a:extLst>
          </p:cNvPr>
          <p:cNvSpPr txBox="1"/>
          <p:nvPr/>
        </p:nvSpPr>
        <p:spPr>
          <a:xfrm>
            <a:off x="627016" y="55017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ВОЗМОЖНЫЕ РЕШЕНИЯ ПРОБЛЕМ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5E2268E5-CB2D-B784-7262-390A9AE7A51B}"/>
              </a:ext>
            </a:extLst>
          </p:cNvPr>
          <p:cNvSpPr/>
          <p:nvPr/>
        </p:nvSpPr>
        <p:spPr>
          <a:xfrm>
            <a:off x="627015" y="1401546"/>
            <a:ext cx="5035461" cy="4906276"/>
          </a:xfrm>
          <a:prstGeom prst="roundRect">
            <a:avLst>
              <a:gd name="adj" fmla="val 447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0EB40B-61B0-71B6-E201-BA9AA69269D8}"/>
              </a:ext>
            </a:extLst>
          </p:cNvPr>
          <p:cNvSpPr txBox="1"/>
          <p:nvPr/>
        </p:nvSpPr>
        <p:spPr>
          <a:xfrm>
            <a:off x="627015" y="1638617"/>
            <a:ext cx="504516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МНЕНИЮ ПРЕДСТАВИТЕЛЕЙ ОПРОШЕННЫХ КОМПАНИЙ НЕОБХОДИМЫ СЛЕДУЮЩИЕ МЕРЫ ПОДДЕРЖКИ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D37134AF-D33A-98D0-FD9F-4B46E40AEAB0}"/>
              </a:ext>
            </a:extLst>
          </p:cNvPr>
          <p:cNvSpPr/>
          <p:nvPr/>
        </p:nvSpPr>
        <p:spPr>
          <a:xfrm>
            <a:off x="895349" y="2216647"/>
            <a:ext cx="4545757" cy="658553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F514B4-11AB-2F0C-7546-55DFDECCE05B}"/>
              </a:ext>
            </a:extLst>
          </p:cNvPr>
          <p:cNvSpPr txBox="1"/>
          <p:nvPr/>
        </p:nvSpPr>
        <p:spPr>
          <a:xfrm>
            <a:off x="1075254" y="2435116"/>
            <a:ext cx="6100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061EC0-AB85-1D71-C9AD-F14D1A817343}"/>
              </a:ext>
            </a:extLst>
          </p:cNvPr>
          <p:cNvSpPr txBox="1"/>
          <p:nvPr/>
        </p:nvSpPr>
        <p:spPr>
          <a:xfrm>
            <a:off x="1805462" y="2459742"/>
            <a:ext cx="19109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налоговые льготы</a:t>
            </a:r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id="{62044BA2-B44C-A712-1297-D72CF4C9D5C3}"/>
              </a:ext>
            </a:extLst>
          </p:cNvPr>
          <p:cNvSpPr/>
          <p:nvPr/>
        </p:nvSpPr>
        <p:spPr>
          <a:xfrm>
            <a:off x="895349" y="2996315"/>
            <a:ext cx="4545757" cy="658553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:a16="http://schemas.microsoft.com/office/drawing/2014/main" id="{9ABA0665-7BF5-3BB6-EDAD-1C435AAA8499}"/>
              </a:ext>
            </a:extLst>
          </p:cNvPr>
          <p:cNvSpPr/>
          <p:nvPr/>
        </p:nvSpPr>
        <p:spPr>
          <a:xfrm>
            <a:off x="895349" y="3781162"/>
            <a:ext cx="4545757" cy="658553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97" name="Скругленный прямоугольник 96">
            <a:extLst>
              <a:ext uri="{FF2B5EF4-FFF2-40B4-BE49-F238E27FC236}">
                <a16:creationId xmlns:a16="http://schemas.microsoft.com/office/drawing/2014/main" id="{5802C631-A1EC-A364-FF47-7CC93E5701E0}"/>
              </a:ext>
            </a:extLst>
          </p:cNvPr>
          <p:cNvSpPr/>
          <p:nvPr/>
        </p:nvSpPr>
        <p:spPr>
          <a:xfrm>
            <a:off x="895349" y="4560830"/>
            <a:ext cx="4545757" cy="658553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01" name="Скругленный прямоугольник 100">
            <a:extLst>
              <a:ext uri="{FF2B5EF4-FFF2-40B4-BE49-F238E27FC236}">
                <a16:creationId xmlns:a16="http://schemas.microsoft.com/office/drawing/2014/main" id="{2D1761B5-B3E1-7A76-AAF3-1224BFFBAF6C}"/>
              </a:ext>
            </a:extLst>
          </p:cNvPr>
          <p:cNvSpPr/>
          <p:nvPr/>
        </p:nvSpPr>
        <p:spPr>
          <a:xfrm>
            <a:off x="895349" y="5340498"/>
            <a:ext cx="4545757" cy="658553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106" name="Рисунок 105" descr="Монеты со сплошной заливкой">
            <a:extLst>
              <a:ext uri="{FF2B5EF4-FFF2-40B4-BE49-F238E27FC236}">
                <a16:creationId xmlns:a16="http://schemas.microsoft.com/office/drawing/2014/main" id="{705F1669-CC6A-B05D-F958-37BDF3108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1281" y="2386495"/>
            <a:ext cx="360000" cy="360000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C949C828-2577-C5DF-ADD5-C08EEA31DFB6}"/>
              </a:ext>
            </a:extLst>
          </p:cNvPr>
          <p:cNvSpPr txBox="1"/>
          <p:nvPr/>
        </p:nvSpPr>
        <p:spPr>
          <a:xfrm>
            <a:off x="1075254" y="3218750"/>
            <a:ext cx="6100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766BA8F-FC57-5B2D-90E2-D56C05BC4F1C}"/>
              </a:ext>
            </a:extLst>
          </p:cNvPr>
          <p:cNvSpPr txBox="1"/>
          <p:nvPr/>
        </p:nvSpPr>
        <p:spPr>
          <a:xfrm>
            <a:off x="1805462" y="3243376"/>
            <a:ext cx="19109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гранты</a:t>
            </a:r>
          </a:p>
        </p:txBody>
      </p:sp>
      <p:pic>
        <p:nvPicPr>
          <p:cNvPr id="110" name="Рисунок 109" descr="Монеты со сплошной заливкой">
            <a:extLst>
              <a:ext uri="{FF2B5EF4-FFF2-40B4-BE49-F238E27FC236}">
                <a16:creationId xmlns:a16="http://schemas.microsoft.com/office/drawing/2014/main" id="{B09FEF6A-902E-311B-AEB9-701814B81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1281" y="3170129"/>
            <a:ext cx="360000" cy="360000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C95DD27A-64EF-79D2-15ED-71C79132EF43}"/>
              </a:ext>
            </a:extLst>
          </p:cNvPr>
          <p:cNvSpPr txBox="1"/>
          <p:nvPr/>
        </p:nvSpPr>
        <p:spPr>
          <a:xfrm>
            <a:off x="1075254" y="3999631"/>
            <a:ext cx="6100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55% 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D1E8BC5-CED5-2F8A-8057-235370113FEC}"/>
              </a:ext>
            </a:extLst>
          </p:cNvPr>
          <p:cNvSpPr txBox="1"/>
          <p:nvPr/>
        </p:nvSpPr>
        <p:spPr>
          <a:xfrm>
            <a:off x="1805462" y="4024257"/>
            <a:ext cx="19109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</a:t>
            </a:r>
          </a:p>
        </p:txBody>
      </p:sp>
      <p:pic>
        <p:nvPicPr>
          <p:cNvPr id="114" name="Рисунок 113" descr="Монеты со сплошной заливкой">
            <a:extLst>
              <a:ext uri="{FF2B5EF4-FFF2-40B4-BE49-F238E27FC236}">
                <a16:creationId xmlns:a16="http://schemas.microsoft.com/office/drawing/2014/main" id="{CEBF71AD-3798-079F-1006-4BBD621CB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1281" y="3951010"/>
            <a:ext cx="360000" cy="36000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B49FEFF5-ED7A-911B-E522-304578F8CA2D}"/>
              </a:ext>
            </a:extLst>
          </p:cNvPr>
          <p:cNvSpPr txBox="1"/>
          <p:nvPr/>
        </p:nvSpPr>
        <p:spPr>
          <a:xfrm>
            <a:off x="1075254" y="4786885"/>
            <a:ext cx="6100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069AE09-F3E7-1FF7-20FD-D0140564616C}"/>
              </a:ext>
            </a:extLst>
          </p:cNvPr>
          <p:cNvSpPr txBox="1"/>
          <p:nvPr/>
        </p:nvSpPr>
        <p:spPr>
          <a:xfrm>
            <a:off x="1805461" y="4811511"/>
            <a:ext cx="251568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консультационная поддержка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8EC6495-D330-6761-457E-5F874A3FA7B8}"/>
              </a:ext>
            </a:extLst>
          </p:cNvPr>
          <p:cNvSpPr txBox="1"/>
          <p:nvPr/>
        </p:nvSpPr>
        <p:spPr>
          <a:xfrm>
            <a:off x="1075254" y="5558143"/>
            <a:ext cx="6100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 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AF710BB-3919-EA2E-FBBA-05860669961B}"/>
              </a:ext>
            </a:extLst>
          </p:cNvPr>
          <p:cNvSpPr txBox="1"/>
          <p:nvPr/>
        </p:nvSpPr>
        <p:spPr>
          <a:xfrm>
            <a:off x="1805462" y="5500497"/>
            <a:ext cx="279890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доступности существующих мер поддержки</a:t>
            </a:r>
          </a:p>
        </p:txBody>
      </p:sp>
      <p:pic>
        <p:nvPicPr>
          <p:cNvPr id="124" name="Рисунок 123" descr="Банк со сплошной заливкой">
            <a:extLst>
              <a:ext uri="{FF2B5EF4-FFF2-40B4-BE49-F238E27FC236}">
                <a16:creationId xmlns:a16="http://schemas.microsoft.com/office/drawing/2014/main" id="{077AE888-BF98-A5C8-3632-BAD43006AF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42184" y="5484834"/>
            <a:ext cx="360000" cy="360000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40969E07-9DBB-0BE0-5FE2-B2628E78DAD2}"/>
              </a:ext>
            </a:extLst>
          </p:cNvPr>
          <p:cNvSpPr txBox="1"/>
          <p:nvPr/>
        </p:nvSpPr>
        <p:spPr>
          <a:xfrm>
            <a:off x="6043094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</a:t>
            </a:r>
            <a:endParaRPr lang="ru-ID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3D5E7585-AEA8-6C9F-5ED3-B5D390D5176F}"/>
              </a:ext>
            </a:extLst>
          </p:cNvPr>
          <p:cNvSpPr txBox="1"/>
          <p:nvPr/>
        </p:nvSpPr>
        <p:spPr>
          <a:xfrm>
            <a:off x="6043092" y="2306182"/>
            <a:ext cx="301688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предпринимателей отмечают,          что для более активного развития округа необходимо улучшение инженерной и транспортной инфраструктуры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Номер слайда 50">
            <a:extLst>
              <a:ext uri="{FF2B5EF4-FFF2-40B4-BE49-F238E27FC236}">
                <a16:creationId xmlns:a16="http://schemas.microsoft.com/office/drawing/2014/main" id="{D59CBD11-ED18-A63D-880A-49AA9FCEA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id="{D33EA256-31E2-E04A-4863-8F643E1771C2}"/>
              </a:ext>
            </a:extLst>
          </p:cNvPr>
          <p:cNvSpPr/>
          <p:nvPr/>
        </p:nvSpPr>
        <p:spPr>
          <a:xfrm>
            <a:off x="627016" y="163628"/>
            <a:ext cx="146794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3EA7A1B3-FDB2-174A-2418-3B154CBF70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33289" y="4733067"/>
            <a:ext cx="360000" cy="360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185B19B-B762-4E75-A873-BDF05FF0124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4028447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596867" y="1413577"/>
            <a:ext cx="6023956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D1167F1-43B4-FA82-606E-E7575884A9A9}"/>
              </a:ext>
            </a:extLst>
          </p:cNvPr>
          <p:cNvSpPr/>
          <p:nvPr/>
        </p:nvSpPr>
        <p:spPr>
          <a:xfrm>
            <a:off x="6689690" y="1332741"/>
            <a:ext cx="3088247" cy="885701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СТРУКТУРА ОТГРУЖЕННЫХ ТОВАРОВ СОБСТВЕННОГО ПРОИЗВОДСТВА, ВЫПОЛНЕННЫХ РАБОТ И УСЛУГ СОБСТВЕННЫМИ СИЛАМИ В 2022 ГОДУ (%)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4E0C2D50-D926-C00C-331C-C79D5FBD02A4}"/>
              </a:ext>
            </a:extLst>
          </p:cNvPr>
          <p:cNvSpPr/>
          <p:nvPr/>
        </p:nvSpPr>
        <p:spPr>
          <a:xfrm>
            <a:off x="6821196" y="2294500"/>
            <a:ext cx="2966400" cy="4012470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67" name="Диаграмма 66">
            <a:extLst>
              <a:ext uri="{FF2B5EF4-FFF2-40B4-BE49-F238E27FC236}">
                <a16:creationId xmlns:a16="http://schemas.microsoft.com/office/drawing/2014/main" id="{3CBBECBC-5927-FDA8-F3B5-C670703B9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0143827"/>
              </p:ext>
            </p:extLst>
          </p:nvPr>
        </p:nvGraphicFramePr>
        <p:xfrm>
          <a:off x="6817753" y="2287248"/>
          <a:ext cx="2966399" cy="4019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907085" y="6000498"/>
            <a:ext cx="2706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61B276B5-A05C-4084-6B05-771C3FE2940E}"/>
              </a:ext>
            </a:extLst>
          </p:cNvPr>
          <p:cNvSpPr txBox="1"/>
          <p:nvPr/>
        </p:nvSpPr>
        <p:spPr>
          <a:xfrm>
            <a:off x="1294059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123328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65A9FFCD-B422-6BAC-3756-D7F21C5FD4A9}"/>
              </a:ext>
            </a:extLst>
          </p:cNvPr>
          <p:cNvCxnSpPr>
            <a:cxnSpLocks/>
          </p:cNvCxnSpPr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8BFA7629-1D6D-6368-F7B0-8E071839277B}"/>
              </a:ext>
            </a:extLst>
          </p:cNvPr>
          <p:cNvSpPr txBox="1"/>
          <p:nvPr/>
        </p:nvSpPr>
        <p:spPr>
          <a:xfrm>
            <a:off x="2952597" y="5938942"/>
            <a:ext cx="78249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2022 год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859BFF25-7647-679E-CF0A-EDBC0E40A471}"/>
              </a:ext>
            </a:extLst>
          </p:cNvPr>
          <p:cNvGrpSpPr/>
          <p:nvPr/>
        </p:nvGrpSpPr>
        <p:grpSpPr>
          <a:xfrm>
            <a:off x="2364760" y="2422510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:a16="http://schemas.microsoft.com/office/drawing/2014/main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:a16="http://schemas.microsoft.com/office/drawing/2014/main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:a16="http://schemas.microsoft.com/office/drawing/2014/main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:a16="http://schemas.microsoft.com/office/drawing/2014/main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ID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3193411" y="1674883"/>
            <a:ext cx="1120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3193411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1F8EAFBB-518D-C75C-F633-1B12885366D0}"/>
              </a:ext>
            </a:extLst>
          </p:cNvPr>
          <p:cNvSpPr/>
          <p:nvPr/>
        </p:nvSpPr>
        <p:spPr>
          <a:xfrm>
            <a:off x="3991617" y="212844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id="{0B4880A1-91DC-D0F0-A77C-E94DED46A2DE}"/>
              </a:ext>
            </a:extLst>
          </p:cNvPr>
          <p:cNvSpPr/>
          <p:nvPr/>
        </p:nvSpPr>
        <p:spPr>
          <a:xfrm>
            <a:off x="3590989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5269143" y="3015810"/>
            <a:ext cx="112031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продукции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:a16="http://schemas.microsoft.com/office/drawing/2014/main" id="{BD49888C-EE87-0AA1-DB51-FCB7AE18C6FB}"/>
              </a:ext>
            </a:extLst>
          </p:cNvPr>
          <p:cNvSpPr/>
          <p:nvPr/>
        </p:nvSpPr>
        <p:spPr>
          <a:xfrm>
            <a:off x="5269143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8,7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id="{E891C477-CE41-440F-B223-9BD475BA4F74}"/>
              </a:ext>
            </a:extLst>
          </p:cNvPr>
          <p:cNvSpPr/>
          <p:nvPr/>
        </p:nvSpPr>
        <p:spPr>
          <a:xfrm>
            <a:off x="6067349" y="333957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10,2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BA41BC5E-92C9-7CBA-1F88-F41F35900D8E}"/>
              </a:ext>
            </a:extLst>
          </p:cNvPr>
          <p:cNvSpPr/>
          <p:nvPr/>
        </p:nvSpPr>
        <p:spPr>
          <a:xfrm>
            <a:off x="5666721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7,6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EFB3336-310E-8D41-40DB-BCF7E0A8AF90}"/>
              </a:ext>
            </a:extLst>
          </p:cNvPr>
          <p:cNvSpPr txBox="1"/>
          <p:nvPr/>
        </p:nvSpPr>
        <p:spPr>
          <a:xfrm>
            <a:off x="4873139" y="4460202"/>
            <a:ext cx="15629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начисленной заработной платы работников предприятий и организаций, </a:t>
            </a:r>
            <a:r>
              <a:rPr lang="ru-RU" sz="800" spc="-2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:a16="http://schemas.microsoft.com/office/drawing/2014/main" id="{A3F711DB-496E-5AE9-8DA3-52FB6C8C4FC4}"/>
              </a:ext>
            </a:extLst>
          </p:cNvPr>
          <p:cNvSpPr/>
          <p:nvPr/>
        </p:nvSpPr>
        <p:spPr>
          <a:xfrm>
            <a:off x="4862489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41,4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>
            <a:extLst>
              <a:ext uri="{FF2B5EF4-FFF2-40B4-BE49-F238E27FC236}">
                <a16:creationId xmlns:a16="http://schemas.microsoft.com/office/drawing/2014/main" id="{8F9B137A-9F0C-3053-26F4-F1A1A4D82D6D}"/>
              </a:ext>
            </a:extLst>
          </p:cNvPr>
          <p:cNvSpPr/>
          <p:nvPr/>
        </p:nvSpPr>
        <p:spPr>
          <a:xfrm>
            <a:off x="5660695" y="5035939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id="{5638DA25-0A83-5C61-BB97-CE89B7FE3C55}"/>
              </a:ext>
            </a:extLst>
          </p:cNvPr>
          <p:cNvSpPr/>
          <p:nvPr/>
        </p:nvSpPr>
        <p:spPr>
          <a:xfrm>
            <a:off x="5260067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42,9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1589193" y="4583313"/>
            <a:ext cx="988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розничного товарооборота</a:t>
            </a:r>
          </a:p>
          <a:p>
            <a:r>
              <a:rPr lang="ru-RU" sz="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1589193" y="5037841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326,5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id="{804C102D-E058-03DA-846F-7B2632D8057C}"/>
              </a:ext>
            </a:extLst>
          </p:cNvPr>
          <p:cNvSpPr/>
          <p:nvPr/>
        </p:nvSpPr>
        <p:spPr>
          <a:xfrm>
            <a:off x="2387399" y="503277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430,6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1986771" y="5037841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366,3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D500BF9-38C1-5529-5619-ECFDF6A02DFC}"/>
              </a:ext>
            </a:extLst>
          </p:cNvPr>
          <p:cNvSpPr txBox="1"/>
          <p:nvPr/>
        </p:nvSpPr>
        <p:spPr>
          <a:xfrm>
            <a:off x="1085529" y="3015810"/>
            <a:ext cx="15629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трудовых ресурсов, </a:t>
            </a:r>
            <a:r>
              <a:rPr lang="ru-RU" sz="800" spc="-2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  <a:endParaRPr lang="ru-ID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id="{049D898B-5B50-DE58-0CB5-29E839E77CE1}"/>
              </a:ext>
            </a:extLst>
          </p:cNvPr>
          <p:cNvSpPr/>
          <p:nvPr/>
        </p:nvSpPr>
        <p:spPr>
          <a:xfrm>
            <a:off x="1085529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518,2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Скругленный прямоугольник 145">
            <a:extLst>
              <a:ext uri="{FF2B5EF4-FFF2-40B4-BE49-F238E27FC236}">
                <a16:creationId xmlns:a16="http://schemas.microsoft.com/office/drawing/2014/main" id="{D8C75DED-E032-F06C-4A1B-C15F2E0A1892}"/>
              </a:ext>
            </a:extLst>
          </p:cNvPr>
          <p:cNvSpPr/>
          <p:nvPr/>
        </p:nvSpPr>
        <p:spPr>
          <a:xfrm>
            <a:off x="1883735" y="3336777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592,3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id="{2947D3A7-F3F2-F042-E041-2359906A0400}"/>
              </a:ext>
            </a:extLst>
          </p:cNvPr>
          <p:cNvSpPr/>
          <p:nvPr/>
        </p:nvSpPr>
        <p:spPr>
          <a:xfrm>
            <a:off x="1483107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538,3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BD9E40EF-B3BB-3EB9-AF5B-3B81E652F392}"/>
              </a:ext>
            </a:extLst>
          </p:cNvPr>
          <p:cNvSpPr txBox="1"/>
          <p:nvPr/>
        </p:nvSpPr>
        <p:spPr>
          <a:xfrm>
            <a:off x="3231937" y="5140939"/>
            <a:ext cx="9882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безработных, </a:t>
            </a:r>
            <a:r>
              <a:rPr lang="ru-RU" sz="800" spc="-2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endParaRPr lang="ru-ID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:a16="http://schemas.microsoft.com/office/drawing/2014/main" id="{4676CABC-9A49-F2C2-A9BC-C53B134296DE}"/>
              </a:ext>
            </a:extLst>
          </p:cNvPr>
          <p:cNvSpPr/>
          <p:nvPr/>
        </p:nvSpPr>
        <p:spPr>
          <a:xfrm>
            <a:off x="3231937" y="5478354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5655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Скругленный прямоугольник 149">
            <a:extLst>
              <a:ext uri="{FF2B5EF4-FFF2-40B4-BE49-F238E27FC236}">
                <a16:creationId xmlns:a16="http://schemas.microsoft.com/office/drawing/2014/main" id="{D3AFCDB7-7B2D-FB95-3CC4-26FA72959204}"/>
              </a:ext>
            </a:extLst>
          </p:cNvPr>
          <p:cNvSpPr/>
          <p:nvPr/>
        </p:nvSpPr>
        <p:spPr>
          <a:xfrm>
            <a:off x="4030143" y="547328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525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id="{0DA18218-A189-5B34-A992-A1C2F6968601}"/>
              </a:ext>
            </a:extLst>
          </p:cNvPr>
          <p:cNvSpPr/>
          <p:nvPr/>
        </p:nvSpPr>
        <p:spPr>
          <a:xfrm>
            <a:off x="3629515" y="5478354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1416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:a16="http://schemas.microsoft.com/office/drawing/2014/main" id="{80C5CFFC-7012-7F1B-F30E-BDA9A7D11940}"/>
              </a:ext>
            </a:extLst>
          </p:cNvPr>
          <p:cNvSpPr/>
          <p:nvPr/>
        </p:nvSpPr>
        <p:spPr>
          <a:xfrm rot="1800000">
            <a:off x="2920822" y="3086486"/>
            <a:ext cx="1376047" cy="1432398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3" name="Шестиугольник 160">
            <a:extLst>
              <a:ext uri="{FF2B5EF4-FFF2-40B4-BE49-F238E27FC236}">
                <a16:creationId xmlns:a16="http://schemas.microsoft.com/office/drawing/2014/main" id="{BFE3E32D-4E32-EF8D-83DB-B70C7B2C852E}"/>
              </a:ext>
            </a:extLst>
          </p:cNvPr>
          <p:cNvSpPr/>
          <p:nvPr/>
        </p:nvSpPr>
        <p:spPr>
          <a:xfrm rot="1800000">
            <a:off x="2632484" y="2933471"/>
            <a:ext cx="1825527" cy="1348087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527" h="1348087">
                <a:moveTo>
                  <a:pt x="0" y="656284"/>
                </a:moveTo>
                <a:lnTo>
                  <a:pt x="749692" y="9285"/>
                </a:lnTo>
                <a:lnTo>
                  <a:pt x="1507400" y="0"/>
                </a:lnTo>
                <a:lnTo>
                  <a:pt x="1825527" y="660136"/>
                </a:lnTo>
                <a:lnTo>
                  <a:pt x="1500204" y="1294544"/>
                </a:lnTo>
                <a:lnTo>
                  <a:pt x="734847" y="1348087"/>
                </a:lnTo>
                <a:lnTo>
                  <a:pt x="0" y="656284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:a16="http://schemas.microsoft.com/office/drawing/2014/main" id="{3AA1733C-B95A-633A-E4C1-06FA94F51A7E}"/>
              </a:ext>
            </a:extLst>
          </p:cNvPr>
          <p:cNvSpPr/>
          <p:nvPr/>
        </p:nvSpPr>
        <p:spPr>
          <a:xfrm rot="1800000">
            <a:off x="2775749" y="2654066"/>
            <a:ext cx="1822652" cy="1773344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2652" h="1773344">
                <a:moveTo>
                  <a:pt x="0" y="1010930"/>
                </a:moveTo>
                <a:lnTo>
                  <a:pt x="459889" y="0"/>
                </a:lnTo>
                <a:lnTo>
                  <a:pt x="1608645" y="23926"/>
                </a:lnTo>
                <a:lnTo>
                  <a:pt x="1822652" y="1009802"/>
                </a:lnTo>
                <a:lnTo>
                  <a:pt x="1492197" y="1773344"/>
                </a:lnTo>
                <a:lnTo>
                  <a:pt x="609565" y="1761784"/>
                </a:lnTo>
                <a:lnTo>
                  <a:pt x="0" y="1010930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627015" y="550177"/>
            <a:ext cx="8827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ГО с ВД «город Махачкала»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CBEE0E1-DE41-4136-849C-05E6F1EA094A}"/>
              </a:ext>
            </a:extLst>
          </p:cNvPr>
          <p:cNvSpPr txBox="1"/>
          <p:nvPr/>
        </p:nvSpPr>
        <p:spPr>
          <a:xfrm>
            <a:off x="627015" y="6588468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id="{51A819EE-87B6-8A1A-0730-08E1B3889D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671166"/>
              </p:ext>
            </p:extLst>
          </p:nvPr>
        </p:nvGraphicFramePr>
        <p:xfrm>
          <a:off x="3723245" y="1401546"/>
          <a:ext cx="2968122" cy="4167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С АДМИНИСТРАЦИЕЙ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146794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28736" y="1401545"/>
            <a:ext cx="2966400" cy="2394000"/>
          </a:xfrm>
          <a:prstGeom prst="roundRect">
            <a:avLst>
              <a:gd name="adj" fmla="val 109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7DE4BB89-C823-8988-7CBC-1B407915213F}"/>
              </a:ext>
            </a:extLst>
          </p:cNvPr>
          <p:cNvSpPr/>
          <p:nvPr/>
        </p:nvSpPr>
        <p:spPr>
          <a:xfrm>
            <a:off x="3723245" y="1401545"/>
            <a:ext cx="2968122" cy="4906275"/>
          </a:xfrm>
          <a:prstGeom prst="roundRect">
            <a:avLst>
              <a:gd name="adj" fmla="val 772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254D348-821D-E792-0EB7-EC003E6AF949}"/>
              </a:ext>
            </a:extLst>
          </p:cNvPr>
          <p:cNvSpPr/>
          <p:nvPr/>
        </p:nvSpPr>
        <p:spPr>
          <a:xfrm>
            <a:off x="6819476" y="1401546"/>
            <a:ext cx="2968120" cy="4906274"/>
          </a:xfrm>
          <a:prstGeom prst="roundRect">
            <a:avLst>
              <a:gd name="adj" fmla="val 86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6A4766-7FB8-1E60-AC07-C889083B8299}"/>
              </a:ext>
            </a:extLst>
          </p:cNvPr>
          <p:cNvSpPr txBox="1"/>
          <p:nvPr/>
        </p:nvSpPr>
        <p:spPr>
          <a:xfrm>
            <a:off x="3723246" y="1600517"/>
            <a:ext cx="296812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    </a:t>
            </a:r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АДМИНИСТРАЦИЕЙ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 descr="Монеты со сплошной заливкой">
            <a:extLst>
              <a:ext uri="{FF2B5EF4-FFF2-40B4-BE49-F238E27FC236}">
                <a16:creationId xmlns:a16="http://schemas.microsoft.com/office/drawing/2014/main" id="{8FCBDF6A-8A7F-4E13-688F-B44DA31C2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3257" y="1478550"/>
            <a:ext cx="360000" cy="360000"/>
          </a:xfrm>
          <a:prstGeom prst="rect">
            <a:avLst/>
          </a:prstGeom>
        </p:spPr>
      </p:pic>
      <p:pic>
        <p:nvPicPr>
          <p:cNvPr id="37" name="Рисунок 36" descr="Монеты со сплошной заливкой">
            <a:extLst>
              <a:ext uri="{FF2B5EF4-FFF2-40B4-BE49-F238E27FC236}">
                <a16:creationId xmlns:a16="http://schemas.microsoft.com/office/drawing/2014/main" id="{C49C076B-6E8B-91E9-E767-04B2090A7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3996" y="1478550"/>
            <a:ext cx="360000" cy="360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9ED5EC5-DA2B-B67F-316E-9A04197D5075}"/>
              </a:ext>
            </a:extLst>
          </p:cNvPr>
          <p:cNvSpPr txBox="1"/>
          <p:nvPr/>
        </p:nvSpPr>
        <p:spPr>
          <a:xfrm>
            <a:off x="839119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6176DF-7E83-79D9-D98C-C16A349E3BCF}"/>
              </a:ext>
            </a:extLst>
          </p:cNvPr>
          <p:cNvSpPr txBox="1"/>
          <p:nvPr/>
        </p:nvSpPr>
        <p:spPr>
          <a:xfrm>
            <a:off x="839119" y="2306182"/>
            <a:ext cx="22541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респондентов знают 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инвестиционном уполномоченном 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CE7D1C-8603-5ACB-F1B9-4CC96A819C5B}"/>
              </a:ext>
            </a:extLst>
          </p:cNvPr>
          <p:cNvSpPr txBox="1"/>
          <p:nvPr/>
        </p:nvSpPr>
        <p:spPr>
          <a:xfrm>
            <a:off x="837399" y="4450871"/>
            <a:ext cx="167720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320235-F304-A8D4-B377-A0F3302396DA}"/>
              </a:ext>
            </a:extLst>
          </p:cNvPr>
          <p:cNvSpPr txBox="1"/>
          <p:nvPr/>
        </p:nvSpPr>
        <p:spPr>
          <a:xfrm>
            <a:off x="837398" y="4952990"/>
            <a:ext cx="167720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 контактировала с ними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AED28E4B-4C9B-EDA1-A133-4F6E183E8935}"/>
              </a:ext>
            </a:extLst>
          </p:cNvPr>
          <p:cNvSpPr/>
          <p:nvPr/>
        </p:nvSpPr>
        <p:spPr>
          <a:xfrm>
            <a:off x="627016" y="3914887"/>
            <a:ext cx="2951999" cy="2394000"/>
          </a:xfrm>
          <a:prstGeom prst="roundRect">
            <a:avLst>
              <a:gd name="adj" fmla="val 10253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817A7D7-39C3-C19E-03C1-116EF4F8C841}"/>
              </a:ext>
            </a:extLst>
          </p:cNvPr>
          <p:cNvSpPr txBox="1"/>
          <p:nvPr/>
        </p:nvSpPr>
        <p:spPr>
          <a:xfrm>
            <a:off x="7029858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  <a:endParaRPr lang="ru-ID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014617-87EF-37E5-0BB4-59168B9B1CFA}"/>
              </a:ext>
            </a:extLst>
          </p:cNvPr>
          <p:cNvSpPr txBox="1"/>
          <p:nvPr/>
        </p:nvSpPr>
        <p:spPr>
          <a:xfrm>
            <a:off x="7029858" y="2306182"/>
            <a:ext cx="225413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компаний-респондентов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получали государственную финансовую поддержку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4CD76A-2A09-4B94-804F-E67C2D2651A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11568875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C769BDC-84C5-87C2-9A8A-BFB56689C509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FF9B28-9C14-4A4D-95B1-34AAEB56F7A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Отдел инвестиционного развития и ВЭС Управления экономического развития, инвестиций и ВЭС администрации города Махачкалы</a:t>
            </a:r>
          </a:p>
        </p:txBody>
      </p:sp>
      <p:sp>
        <p:nvSpPr>
          <p:cNvPr id="19" name="Скругленный прямоугольник 6">
            <a:extLst>
              <a:ext uri="{FF2B5EF4-FFF2-40B4-BE49-F238E27FC236}">
                <a16:creationId xmlns:a16="http://schemas.microsoft.com/office/drawing/2014/main" id="{5E6C1475-CF7E-4FAA-B709-F47E173F54AD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Администрация города Махачкалы</a:t>
            </a:r>
            <a:endParaRPr kumimoji="0" lang="ru-ID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8">
            <a:extLst>
              <a:ext uri="{FF2B5EF4-FFF2-40B4-BE49-F238E27FC236}">
                <a16:creationId xmlns:a16="http://schemas.microsoft.com/office/drawing/2014/main" id="{E7A637A7-AD7C-4A08-A7B1-17AFF7674DF1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7F12E86-B17F-419C-8169-859D8261B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3990" y="284108"/>
            <a:ext cx="658027" cy="4760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E7B6D3-E973-453C-A314-4DFA57FF2968}"/>
              </a:ext>
            </a:extLst>
          </p:cNvPr>
          <p:cNvSpPr txBox="1"/>
          <p:nvPr/>
        </p:nvSpPr>
        <p:spPr>
          <a:xfrm>
            <a:off x="843379" y="4927107"/>
            <a:ext cx="64718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ПРОФИЛЬ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С ВНУТРИГОРОДСКИМ ДЕЛЕНИЕМ «ГОРОД МАХАЧКАЛА»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4A52D9-181B-4145-A628-68B00965043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0410" y="1329061"/>
            <a:ext cx="6716014" cy="3302957"/>
          </a:xfrm>
          <a:prstGeom prst="round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18E867-D2C8-4E70-9E19-B498E06AA34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alphaModFix amt="70000"/>
          </a:blip>
          <a:stretch>
            <a:fillRect/>
          </a:stretch>
        </p:blipFill>
        <p:spPr>
          <a:xfrm>
            <a:off x="7460951" y="1758464"/>
            <a:ext cx="1782239" cy="216720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18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2B56E9F4-E4FE-07B5-1673-7C188D637F75}"/>
              </a:ext>
            </a:extLst>
          </p:cNvPr>
          <p:cNvSpPr/>
          <p:nvPr/>
        </p:nvSpPr>
        <p:spPr>
          <a:xfrm>
            <a:off x="7623954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7826548" y="4848841"/>
            <a:ext cx="161759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4EAC095F-9D74-7D49-4901-E85F2AE217CA}"/>
              </a:ext>
            </a:extLst>
          </p:cNvPr>
          <p:cNvSpPr/>
          <p:nvPr/>
        </p:nvSpPr>
        <p:spPr>
          <a:xfrm>
            <a:off x="7823309" y="5612438"/>
            <a:ext cx="1770597" cy="257446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891 чел меньше к показателю 2021 года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5296225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45117FCB-FB0D-ACDC-38CA-B0524F5A8C72}"/>
              </a:ext>
            </a:extLst>
          </p:cNvPr>
          <p:cNvSpPr/>
          <p:nvPr/>
        </p:nvSpPr>
        <p:spPr>
          <a:xfrm>
            <a:off x="627015" y="1400274"/>
            <a:ext cx="4497839" cy="2376000"/>
          </a:xfrm>
          <a:prstGeom prst="roundRect">
            <a:avLst>
              <a:gd name="adj" fmla="val 10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C8BFA-FA03-9B4C-0957-FEDBCCA21685}"/>
              </a:ext>
            </a:extLst>
          </p:cNvPr>
          <p:cNvSpPr txBox="1"/>
          <p:nvPr/>
        </p:nvSpPr>
        <p:spPr>
          <a:xfrm>
            <a:off x="627016" y="1678464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8543F39-1862-225F-676D-5EA9ED5042F5}"/>
              </a:ext>
            </a:extLst>
          </p:cNvPr>
          <p:cNvSpPr/>
          <p:nvPr/>
        </p:nvSpPr>
        <p:spPr>
          <a:xfrm>
            <a:off x="627015" y="3931822"/>
            <a:ext cx="4497839" cy="2376000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C9CC9D82-BE37-F183-FE0F-F5EC16E99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0936235"/>
              </p:ext>
            </p:extLst>
          </p:nvPr>
        </p:nvGraphicFramePr>
        <p:xfrm>
          <a:off x="674568" y="1923561"/>
          <a:ext cx="3306015" cy="167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97D06431-2278-115D-A93F-C4A505FF50CB}"/>
              </a:ext>
            </a:extLst>
          </p:cNvPr>
          <p:cNvSpPr txBox="1"/>
          <p:nvPr/>
        </p:nvSpPr>
        <p:spPr>
          <a:xfrm>
            <a:off x="600456" y="4281988"/>
            <a:ext cx="455095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ЗАНЯТЫХ В ЭКОНОМИКЕ (СРЕДНЕГОДОВАЯ)</a:t>
            </a: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5903544"/>
              </p:ext>
            </p:extLst>
          </p:nvPr>
        </p:nvGraphicFramePr>
        <p:xfrm>
          <a:off x="923278" y="4496843"/>
          <a:ext cx="3837803" cy="1729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B5022CB5-E7E2-AA50-A10D-C4C65B8B942C}"/>
              </a:ext>
            </a:extLst>
          </p:cNvPr>
          <p:cNvSpPr txBox="1"/>
          <p:nvPr/>
        </p:nvSpPr>
        <p:spPr>
          <a:xfrm>
            <a:off x="4241277" y="2034900"/>
            <a:ext cx="7593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</a:t>
            </a:r>
            <a:r>
              <a:rPr lang="en-US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*%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9172FE0D-553A-FE0F-3A47-C64F9D09AA29}"/>
              </a:ext>
            </a:extLst>
          </p:cNvPr>
          <p:cNvCxnSpPr>
            <a:cxnSpLocks/>
          </p:cNvCxnSpPr>
          <p:nvPr/>
        </p:nvCxnSpPr>
        <p:spPr>
          <a:xfrm>
            <a:off x="4136117" y="2034900"/>
            <a:ext cx="0" cy="1498009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EFDBC0B8-5E11-F341-0ED5-65974A167108}"/>
              </a:ext>
            </a:extLst>
          </p:cNvPr>
          <p:cNvSpPr/>
          <p:nvPr/>
        </p:nvSpPr>
        <p:spPr>
          <a:xfrm>
            <a:off x="4241277" y="2335665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BC90595E-27D2-4878-4C3C-D23C5E914F17}"/>
              </a:ext>
            </a:extLst>
          </p:cNvPr>
          <p:cNvSpPr/>
          <p:nvPr/>
        </p:nvSpPr>
        <p:spPr>
          <a:xfrm>
            <a:off x="4241277" y="2790600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F366D0DC-2F2F-1395-6E58-4CEE70D8CCE3}"/>
              </a:ext>
            </a:extLst>
          </p:cNvPr>
          <p:cNvSpPr/>
          <p:nvPr/>
        </p:nvSpPr>
        <p:spPr>
          <a:xfrm>
            <a:off x="4241277" y="3245535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5498819" y="4346722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ID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5498819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6417" y="4066128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15342" y="4066128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825075" y="4345470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525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8352413" y="4496843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3F441-3CBA-940B-B7FB-81A8DF61A225}"/>
              </a:ext>
            </a:extLst>
          </p:cNvPr>
          <p:cNvSpPr txBox="1"/>
          <p:nvPr/>
        </p:nvSpPr>
        <p:spPr>
          <a:xfrm>
            <a:off x="5507925" y="5891942"/>
            <a:ext cx="161759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на 01.01.2023</a:t>
            </a:r>
            <a:endParaRPr lang="ru-ID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66928D-6763-4942-B9BB-2CE1062D2A91}"/>
              </a:ext>
            </a:extLst>
          </p:cNvPr>
          <p:cNvSpPr txBox="1"/>
          <p:nvPr/>
        </p:nvSpPr>
        <p:spPr>
          <a:xfrm>
            <a:off x="627015" y="6588468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  <p:sp>
        <p:nvSpPr>
          <p:cNvPr id="35" name="Скругленный прямоугольник 15">
            <a:extLst>
              <a:ext uri="{FF2B5EF4-FFF2-40B4-BE49-F238E27FC236}">
                <a16:creationId xmlns:a16="http://schemas.microsoft.com/office/drawing/2014/main" id="{0B6E03AD-6533-43BE-AFB2-1B948E8D4A6E}"/>
              </a:ext>
            </a:extLst>
          </p:cNvPr>
          <p:cNvSpPr/>
          <p:nvPr/>
        </p:nvSpPr>
        <p:spPr>
          <a:xfrm>
            <a:off x="5280388" y="1346857"/>
            <a:ext cx="4497839" cy="2376000"/>
          </a:xfrm>
          <a:prstGeom prst="roundRect">
            <a:avLst>
              <a:gd name="adj" fmla="val 10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A33406-94F0-49A4-9A14-A1201596026F}"/>
              </a:ext>
            </a:extLst>
          </p:cNvPr>
          <p:cNvSpPr txBox="1"/>
          <p:nvPr/>
        </p:nvSpPr>
        <p:spPr>
          <a:xfrm>
            <a:off x="5308341" y="1686438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ЗАНЯТЫХ ПО ФОРМАМ СОБСТВЕННОСТИ</a:t>
            </a:r>
          </a:p>
        </p:txBody>
      </p:sp>
      <p:graphicFrame>
        <p:nvGraphicFramePr>
          <p:cNvPr id="41" name="Диаграмма 40">
            <a:extLst>
              <a:ext uri="{FF2B5EF4-FFF2-40B4-BE49-F238E27FC236}">
                <a16:creationId xmlns:a16="http://schemas.microsoft.com/office/drawing/2014/main" id="{13B46975-44DB-438C-8BBB-7272A23F4E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5697705"/>
              </p:ext>
            </p:extLst>
          </p:nvPr>
        </p:nvGraphicFramePr>
        <p:xfrm>
          <a:off x="5993065" y="1880064"/>
          <a:ext cx="3306015" cy="167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Рисунок 126" descr="Золотые слитки со сплошной заливкой">
            <a:extLst>
              <a:ext uri="{FF2B5EF4-FFF2-40B4-BE49-F238E27FC236}">
                <a16:creationId xmlns:a16="http://schemas.microsoft.com/office/drawing/2014/main" id="{A7927950-A61A-0659-A375-9FF5BC9F8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70188" y="2787234"/>
            <a:ext cx="360000" cy="360000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>
            <a:extLst>
              <a:ext uri="{FF2B5EF4-FFF2-40B4-BE49-F238E27FC236}">
                <a16:creationId xmlns:a16="http://schemas.microsoft.com/office/drawing/2014/main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30878" y="2748060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>
            <a:extLst>
              <a:ext uri="{FF2B5EF4-FFF2-40B4-BE49-F238E27FC236}">
                <a16:creationId xmlns:a16="http://schemas.microsoft.com/office/drawing/2014/main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54715" y="5756196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ГИДРОГРАФИЯ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C4A423-2228-521E-E06B-9B389FC0E335}"/>
              </a:ext>
            </a:extLst>
          </p:cNvPr>
          <p:cNvSpPr txBox="1"/>
          <p:nvPr/>
        </p:nvSpPr>
        <p:spPr>
          <a:xfrm>
            <a:off x="836421" y="2424918"/>
            <a:ext cx="34749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умеренно-континентальный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69" y="2758783"/>
            <a:ext cx="18873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–</a:t>
            </a:r>
            <a:r>
              <a:rPr lang="en-US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℃, в июле + 25</a:t>
            </a:r>
            <a:r>
              <a:rPr lang="en-US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℃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1369" y="3214845"/>
            <a:ext cx="16325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по году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дней в месяц идёт дождь</a:t>
            </a: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:a16="http://schemas.microsoft.com/office/drawing/2014/main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:a16="http://schemas.microsoft.com/office/drawing/2014/main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E1B2EC90-8DAE-0957-5D26-BE6AB5E7E7C7}"/>
              </a:ext>
            </a:extLst>
          </p:cNvPr>
          <p:cNvSpPr txBox="1"/>
          <p:nvPr/>
        </p:nvSpPr>
        <p:spPr>
          <a:xfrm>
            <a:off x="6100696" y="5841190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лесной фонд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3 423 га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5860469" y="2758783"/>
            <a:ext cx="151767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нефтяное месторождение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7350817-E0E1-F8FA-9710-5BB6612E517F}"/>
              </a:ext>
            </a:extLst>
          </p:cNvPr>
          <p:cNvSpPr txBox="1"/>
          <p:nvPr/>
        </p:nvSpPr>
        <p:spPr>
          <a:xfrm>
            <a:off x="7999932" y="2758783"/>
            <a:ext cx="18189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газовое месторождение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46 823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6100696" y="524607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поселений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43 400 га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2232438-0B4C-EE5D-F317-B1A618F94DAC}"/>
              </a:ext>
            </a:extLst>
          </p:cNvPr>
          <p:cNvSpPr txBox="1"/>
          <p:nvPr/>
        </p:nvSpPr>
        <p:spPr>
          <a:xfrm>
            <a:off x="1431770" y="5350239"/>
            <a:ext cx="21098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Каспийское море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Реки Черкес-</a:t>
            </a:r>
            <a:r>
              <a:rPr lang="ru-RU" sz="9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озень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9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Тарнаирка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Озера Вузовское, Ак-</a:t>
            </a:r>
            <a:r>
              <a:rPr lang="ru-RU" sz="9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Гёль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Грязевое</a:t>
            </a:r>
          </a:p>
          <a:p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5E6C63-829D-4E46-8F69-8B466F06A330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  <p:pic>
        <p:nvPicPr>
          <p:cNvPr id="5" name="Рисунок 4" descr="Загородная сцена со сплошной заливкой">
            <a:extLst>
              <a:ext uri="{FF2B5EF4-FFF2-40B4-BE49-F238E27FC236}">
                <a16:creationId xmlns:a16="http://schemas.microsoft.com/office/drawing/2014/main" id="{F6C7608D-87B4-4061-B8A2-493594FB2F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34683" y="5204572"/>
            <a:ext cx="360000" cy="360000"/>
          </a:xfrm>
          <a:prstGeom prst="rect">
            <a:avLst/>
          </a:prstGeom>
        </p:spPr>
      </p:pic>
      <p:pic>
        <p:nvPicPr>
          <p:cNvPr id="7" name="Рисунок 6" descr="Волна со сплошной заливкой">
            <a:extLst>
              <a:ext uri="{FF2B5EF4-FFF2-40B4-BE49-F238E27FC236}">
                <a16:creationId xmlns:a16="http://schemas.microsoft.com/office/drawing/2014/main" id="{005772C5-100D-41C8-9CB7-209E8501DD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5757" y="538457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id="{A4503707-C842-55D2-8184-C2281EB1EB33}"/>
              </a:ext>
            </a:extLst>
          </p:cNvPr>
          <p:cNvSpPr/>
          <p:nvPr/>
        </p:nvSpPr>
        <p:spPr>
          <a:xfrm>
            <a:off x="7598612" y="236536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ru-ID" dirty="0"/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BC46FF49-74DA-9C59-D684-B1B12D37A8F7}"/>
              </a:ext>
            </a:extLst>
          </p:cNvPr>
          <p:cNvSpPr txBox="1"/>
          <p:nvPr/>
        </p:nvSpPr>
        <p:spPr>
          <a:xfrm>
            <a:off x="7805507" y="4593971"/>
            <a:ext cx="198910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 культурно-досугового типа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E9F12BC2-BFAA-BED4-F03C-AD706AF7061B}"/>
              </a:ext>
            </a:extLst>
          </p:cNvPr>
          <p:cNvSpPr txBox="1"/>
          <p:nvPr/>
        </p:nvSpPr>
        <p:spPr>
          <a:xfrm>
            <a:off x="7808622" y="3791144"/>
            <a:ext cx="154391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музыкальных и художественных школ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5C27278C-6818-C17F-D51C-27DC77A4DF73}"/>
              </a:ext>
            </a:extLst>
          </p:cNvPr>
          <p:cNvSpPr txBox="1"/>
          <p:nvPr/>
        </p:nvSpPr>
        <p:spPr>
          <a:xfrm>
            <a:off x="7798492" y="311967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музеев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FD6CFA95-6D40-CD7C-1A91-86822FB92694}"/>
              </a:ext>
            </a:extLst>
          </p:cNvPr>
          <p:cNvSpPr txBox="1"/>
          <p:nvPr/>
        </p:nvSpPr>
        <p:spPr>
          <a:xfrm>
            <a:off x="7797875" y="2557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BFEBFB40-7B6B-80BC-E2A0-D704509DB297}"/>
              </a:ext>
            </a:extLst>
          </p:cNvPr>
          <p:cNvSpPr/>
          <p:nvPr/>
        </p:nvSpPr>
        <p:spPr>
          <a:xfrm>
            <a:off x="594567" y="2360755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720735" y="24397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26896" y="252825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F6319A-7A33-F378-AD5B-7BCE76E1CF7E}"/>
              </a:ext>
            </a:extLst>
          </p:cNvPr>
          <p:cNvSpPr txBox="1"/>
          <p:nvPr/>
        </p:nvSpPr>
        <p:spPr>
          <a:xfrm>
            <a:off x="826896" y="2873681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B77D628-B652-7E49-A387-AC3F97ACBE6E}"/>
              </a:ext>
            </a:extLst>
          </p:cNvPr>
          <p:cNvSpPr txBox="1"/>
          <p:nvPr/>
        </p:nvSpPr>
        <p:spPr>
          <a:xfrm>
            <a:off x="1793170" y="2499102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22 363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12926F69-40C7-3974-087F-9781F99C6E13}"/>
              </a:ext>
            </a:extLst>
          </p:cNvPr>
          <p:cNvSpPr txBox="1"/>
          <p:nvPr/>
        </p:nvSpPr>
        <p:spPr>
          <a:xfrm>
            <a:off x="826896" y="5518079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225F85E-9845-220A-B6E0-8F517F2F3582}"/>
              </a:ext>
            </a:extLst>
          </p:cNvPr>
          <p:cNvSpPr txBox="1"/>
          <p:nvPr/>
        </p:nvSpPr>
        <p:spPr>
          <a:xfrm>
            <a:off x="826896" y="5863510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высшего образования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240BB4F-916F-9A16-B053-540E8BA0C6C3}"/>
              </a:ext>
            </a:extLst>
          </p:cNvPr>
          <p:cNvSpPr txBox="1"/>
          <p:nvPr/>
        </p:nvSpPr>
        <p:spPr>
          <a:xfrm>
            <a:off x="1793170" y="5627447"/>
            <a:ext cx="99450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свыше 40 000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690BC0E0-A47B-7C34-B2FA-E073E5D93F69}"/>
              </a:ext>
            </a:extLst>
          </p:cNvPr>
          <p:cNvSpPr txBox="1"/>
          <p:nvPr/>
        </p:nvSpPr>
        <p:spPr>
          <a:xfrm>
            <a:off x="826896" y="477062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8B3D4C90-9F8B-ADB3-6F43-32DD9FCCC0A1}"/>
              </a:ext>
            </a:extLst>
          </p:cNvPr>
          <p:cNvSpPr txBox="1"/>
          <p:nvPr/>
        </p:nvSpPr>
        <p:spPr>
          <a:xfrm>
            <a:off x="826896" y="5116052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8289096E-232E-07AD-8087-A4968491C029}"/>
              </a:ext>
            </a:extLst>
          </p:cNvPr>
          <p:cNvSpPr txBox="1"/>
          <p:nvPr/>
        </p:nvSpPr>
        <p:spPr>
          <a:xfrm>
            <a:off x="1797572" y="4714809"/>
            <a:ext cx="105673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свыше 10 000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7C3018D4-B80B-2244-D89D-F98700861577}"/>
              </a:ext>
            </a:extLst>
          </p:cNvPr>
          <p:cNvSpPr txBox="1"/>
          <p:nvPr/>
        </p:nvSpPr>
        <p:spPr>
          <a:xfrm>
            <a:off x="826896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77467BC-9E22-FA87-0DA9-CDD84E703B74}"/>
              </a:ext>
            </a:extLst>
          </p:cNvPr>
          <p:cNvSpPr txBox="1"/>
          <p:nvPr/>
        </p:nvSpPr>
        <p:spPr>
          <a:xfrm>
            <a:off x="826896" y="4368595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FF68BA2A-B11B-A3F3-C41C-C13ACA8D4225}"/>
              </a:ext>
            </a:extLst>
          </p:cNvPr>
          <p:cNvSpPr txBox="1"/>
          <p:nvPr/>
        </p:nvSpPr>
        <p:spPr>
          <a:xfrm>
            <a:off x="1828506" y="402102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103 355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EC0830FF-A822-D57F-D63D-53A3866C0864}"/>
              </a:ext>
            </a:extLst>
          </p:cNvPr>
          <p:cNvSpPr txBox="1"/>
          <p:nvPr/>
        </p:nvSpPr>
        <p:spPr>
          <a:xfrm>
            <a:off x="826896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D8AC28B-1761-234B-F3DD-AC6E74CECC4C}"/>
              </a:ext>
            </a:extLst>
          </p:cNvPr>
          <p:cNvSpPr txBox="1"/>
          <p:nvPr/>
        </p:nvSpPr>
        <p:spPr>
          <a:xfrm>
            <a:off x="826896" y="3621138"/>
            <a:ext cx="95776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58D00896-22B3-FE36-7949-817B0AFC70FE}"/>
              </a:ext>
            </a:extLst>
          </p:cNvPr>
          <p:cNvSpPr txBox="1"/>
          <p:nvPr/>
        </p:nvSpPr>
        <p:spPr>
          <a:xfrm>
            <a:off x="1828506" y="327356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48 388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id="{015033BA-BEB5-3488-3407-C2E590FFA5D9}"/>
              </a:ext>
            </a:extLst>
          </p:cNvPr>
          <p:cNvSpPr/>
          <p:nvPr/>
        </p:nvSpPr>
        <p:spPr>
          <a:xfrm>
            <a:off x="2955559" y="2360755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F630E29E-4C57-8581-5AD9-D1B81A96CB3A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61D43FCF-407D-2AD7-EC25-AC6EB4BF6BF0}"/>
              </a:ext>
            </a:extLst>
          </p:cNvPr>
          <p:cNvSpPr txBox="1"/>
          <p:nvPr/>
        </p:nvSpPr>
        <p:spPr>
          <a:xfrm>
            <a:off x="3154473" y="2546898"/>
            <a:ext cx="199611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669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коек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12" name="TextBox 211">
            <a:extLst>
              <a:ext uri="{FF2B5EF4-FFF2-40B4-BE49-F238E27FC236}">
                <a16:creationId xmlns:a16="http://schemas.microsoft.com/office/drawing/2014/main" id="{333EE292-1A91-AA33-C08E-2950E0E02A61}"/>
              </a:ext>
            </a:extLst>
          </p:cNvPr>
          <p:cNvSpPr txBox="1"/>
          <p:nvPr/>
        </p:nvSpPr>
        <p:spPr>
          <a:xfrm>
            <a:off x="3196102" y="3273563"/>
            <a:ext cx="19433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амбулаторно-поликлинических учреждений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CBA971FD-D4A6-8177-6CB5-D1248DEDE809}"/>
              </a:ext>
            </a:extLst>
          </p:cNvPr>
          <p:cNvSpPr txBox="1"/>
          <p:nvPr/>
        </p:nvSpPr>
        <p:spPr>
          <a:xfrm>
            <a:off x="3223176" y="4266002"/>
            <a:ext cx="151988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en-US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учреждений</a:t>
            </a: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020D1684-D52C-C2EC-5298-DD660550B672}"/>
              </a:ext>
            </a:extLst>
          </p:cNvPr>
          <p:cNvSpPr/>
          <p:nvPr/>
        </p:nvSpPr>
        <p:spPr>
          <a:xfrm>
            <a:off x="5276603" y="2369970"/>
            <a:ext cx="2196000" cy="4028893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ru-ID" dirty="0"/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8AAF981A-A158-7FA2-DCCE-482787BE82A1}"/>
              </a:ext>
            </a:extLst>
          </p:cNvPr>
          <p:cNvSpPr txBox="1"/>
          <p:nvPr/>
        </p:nvSpPr>
        <p:spPr>
          <a:xfrm>
            <a:off x="5476481" y="2547579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стадиона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id="{B38CFC4B-4571-DF22-142C-09FDD201865C}"/>
              </a:ext>
            </a:extLst>
          </p:cNvPr>
          <p:cNvSpPr txBox="1"/>
          <p:nvPr/>
        </p:nvSpPr>
        <p:spPr>
          <a:xfrm>
            <a:off x="5476482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176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40BFAEC2-21A1-E0CF-DC35-664D8408F090}"/>
              </a:ext>
            </a:extLst>
          </p:cNvPr>
          <p:cNvSpPr txBox="1"/>
          <p:nvPr/>
        </p:nvSpPr>
        <p:spPr>
          <a:xfrm>
            <a:off x="5476481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бассейнов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476480" y="4762587"/>
            <a:ext cx="14564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149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спортивных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площадок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DE18352-D5A5-45C4-9053-66FBBC105987}"/>
              </a:ext>
            </a:extLst>
          </p:cNvPr>
          <p:cNvSpPr txBox="1"/>
          <p:nvPr/>
        </p:nvSpPr>
        <p:spPr>
          <a:xfrm>
            <a:off x="5476480" y="5502194"/>
            <a:ext cx="14564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игровых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Площадок для детей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0ED1E40-AFFC-4DB9-B7F5-A28710FCD0A6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215DA-28FE-12C3-9AB0-DFF12F01D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Рисунок 252" descr="Город со сплошной заливкой">
            <a:extLst>
              <a:ext uri="{FF2B5EF4-FFF2-40B4-BE49-F238E27FC236}">
                <a16:creationId xmlns:a16="http://schemas.microsoft.com/office/drawing/2014/main" id="{D8771586-6091-5D56-5B8F-FDE49F208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5523" y="4013748"/>
            <a:ext cx="360000" cy="360000"/>
          </a:xfrm>
          <a:prstGeom prst="rect">
            <a:avLst/>
          </a:prstGeom>
        </p:spPr>
      </p:pic>
      <p:pic>
        <p:nvPicPr>
          <p:cNvPr id="256" name="Рисунок 255" descr="Поделиться со сплошной заливкой">
            <a:extLst>
              <a:ext uri="{FF2B5EF4-FFF2-40B4-BE49-F238E27FC236}">
                <a16:creationId xmlns:a16="http://schemas.microsoft.com/office/drawing/2014/main" id="{BD729864-237C-45C7-F01C-A38C96A47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10712" y="5289009"/>
            <a:ext cx="360000" cy="360000"/>
          </a:xfrm>
          <a:prstGeom prst="rect">
            <a:avLst/>
          </a:prstGeom>
        </p:spPr>
      </p:pic>
      <p:pic>
        <p:nvPicPr>
          <p:cNvPr id="245" name="Рисунок 244" descr="Окрестности со сплошной заливкой">
            <a:extLst>
              <a:ext uri="{FF2B5EF4-FFF2-40B4-BE49-F238E27FC236}">
                <a16:creationId xmlns:a16="http://schemas.microsoft.com/office/drawing/2014/main" id="{404E784F-D344-4D00-FA77-29A3E9D28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10712" y="2752056"/>
            <a:ext cx="360000" cy="360000"/>
          </a:xfrm>
          <a:prstGeom prst="rect">
            <a:avLst/>
          </a:prstGeom>
        </p:spPr>
      </p:pic>
      <p:pic>
        <p:nvPicPr>
          <p:cNvPr id="197" name="Рисунок 196" descr="Маркер со сплошной заливкой">
            <a:extLst>
              <a:ext uri="{FF2B5EF4-FFF2-40B4-BE49-F238E27FC236}">
                <a16:creationId xmlns:a16="http://schemas.microsoft.com/office/drawing/2014/main" id="{552603FA-FC26-3ED1-0722-31139F3F78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10712" y="1497433"/>
            <a:ext cx="360000" cy="360000"/>
          </a:xfrm>
          <a:prstGeom prst="rect">
            <a:avLst/>
          </a:prstGeom>
        </p:spPr>
      </p:pic>
      <p:sp>
        <p:nvSpPr>
          <p:cNvPr id="168" name="Прямоугольник с двумя скругленными соседними углами 167">
            <a:extLst>
              <a:ext uri="{FF2B5EF4-FFF2-40B4-BE49-F238E27FC236}">
                <a16:creationId xmlns:a16="http://schemas.microsoft.com/office/drawing/2014/main" id="{478D58C0-41CD-CA09-4379-928A9E73C760}"/>
              </a:ext>
            </a:extLst>
          </p:cNvPr>
          <p:cNvSpPr/>
          <p:nvPr/>
        </p:nvSpPr>
        <p:spPr>
          <a:xfrm rot="10800000">
            <a:off x="4747807" y="1736385"/>
            <a:ext cx="5039787" cy="799160"/>
          </a:xfrm>
          <a:prstGeom prst="round2SameRect">
            <a:avLst>
              <a:gd name="adj1" fmla="val 24151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7" name="Прямоугольник с двумя скругленными соседними углами 166">
            <a:extLst>
              <a:ext uri="{FF2B5EF4-FFF2-40B4-BE49-F238E27FC236}">
                <a16:creationId xmlns:a16="http://schemas.microsoft.com/office/drawing/2014/main" id="{81711332-B8AE-DCC6-873F-933F6C19B236}"/>
              </a:ext>
            </a:extLst>
          </p:cNvPr>
          <p:cNvSpPr/>
          <p:nvPr/>
        </p:nvSpPr>
        <p:spPr>
          <a:xfrm rot="10800000">
            <a:off x="4747807" y="1401542"/>
            <a:ext cx="5039787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D52451-27ED-0F83-1F60-67CACD6C4EAB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2EFFD9A6-7901-10D3-CA6A-1E13E190FD2B}"/>
              </a:ext>
            </a:extLst>
          </p:cNvPr>
          <p:cNvSpPr/>
          <p:nvPr/>
        </p:nvSpPr>
        <p:spPr>
          <a:xfrm>
            <a:off x="627017" y="163628"/>
            <a:ext cx="1084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FA1F9945-3B22-C6C5-76F1-63D93E06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id="{CCA2C116-2B09-FD7A-D597-99FBE645A23E}"/>
              </a:ext>
            </a:extLst>
          </p:cNvPr>
          <p:cNvSpPr/>
          <p:nvPr/>
        </p:nvSpPr>
        <p:spPr>
          <a:xfrm flipH="1">
            <a:off x="639810" y="1401546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6" name="Скругленный прямоугольник 155">
            <a:extLst>
              <a:ext uri="{FF2B5EF4-FFF2-40B4-BE49-F238E27FC236}">
                <a16:creationId xmlns:a16="http://schemas.microsoft.com/office/drawing/2014/main" id="{E8EAE40E-81B2-FFC9-89BF-9B740E4465D8}"/>
              </a:ext>
            </a:extLst>
          </p:cNvPr>
          <p:cNvSpPr/>
          <p:nvPr/>
        </p:nvSpPr>
        <p:spPr>
          <a:xfrm flipH="1">
            <a:off x="2685709" y="1401546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7" name="Скругленный прямоугольник 156">
            <a:extLst>
              <a:ext uri="{FF2B5EF4-FFF2-40B4-BE49-F238E27FC236}">
                <a16:creationId xmlns:a16="http://schemas.microsoft.com/office/drawing/2014/main" id="{91503E06-65C0-5F7E-5104-05DC8AC407DA}"/>
              </a:ext>
            </a:extLst>
          </p:cNvPr>
          <p:cNvSpPr/>
          <p:nvPr/>
        </p:nvSpPr>
        <p:spPr>
          <a:xfrm flipH="1">
            <a:off x="639810" y="2658971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id="{82DBC2AD-82F8-CCD6-9551-13DE35106C17}"/>
              </a:ext>
            </a:extLst>
          </p:cNvPr>
          <p:cNvSpPr/>
          <p:nvPr/>
        </p:nvSpPr>
        <p:spPr>
          <a:xfrm flipH="1">
            <a:off x="632589" y="3916398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id="{CF0BFF50-A814-9E8B-A30C-D43173B28E80}"/>
              </a:ext>
            </a:extLst>
          </p:cNvPr>
          <p:cNvSpPr/>
          <p:nvPr/>
        </p:nvSpPr>
        <p:spPr>
          <a:xfrm flipH="1">
            <a:off x="2678488" y="3916398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id="{CC354AA4-7E17-970C-C9F1-85B364C7B4EE}"/>
              </a:ext>
            </a:extLst>
          </p:cNvPr>
          <p:cNvSpPr/>
          <p:nvPr/>
        </p:nvSpPr>
        <p:spPr>
          <a:xfrm flipH="1">
            <a:off x="632589" y="5173823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2" name="Скругленный прямоугольник 161">
            <a:extLst>
              <a:ext uri="{FF2B5EF4-FFF2-40B4-BE49-F238E27FC236}">
                <a16:creationId xmlns:a16="http://schemas.microsoft.com/office/drawing/2014/main" id="{CB6938B6-E84A-4277-CC2D-9975CEC0F707}"/>
              </a:ext>
            </a:extLst>
          </p:cNvPr>
          <p:cNvSpPr/>
          <p:nvPr/>
        </p:nvSpPr>
        <p:spPr>
          <a:xfrm flipH="1">
            <a:off x="2678488" y="5173823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166" name="Таблица 165">
            <a:extLst>
              <a:ext uri="{FF2B5EF4-FFF2-40B4-BE49-F238E27FC236}">
                <a16:creationId xmlns:a16="http://schemas.microsoft.com/office/drawing/2014/main" id="{18DF3222-3EAD-D891-4DBE-002000BF71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977795"/>
              </p:ext>
            </p:extLst>
          </p:nvPr>
        </p:nvGraphicFramePr>
        <p:xfrm>
          <a:off x="4747812" y="1400273"/>
          <a:ext cx="5039787" cy="11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3315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458501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КАЧЕСТВО ВОЗДУХА</a:t>
                      </a:r>
                      <a:endParaRPr lang="ru-ID" sz="6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РД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675499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Выбросов загрязняющих веществ                   в атмосферу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тонн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</a:tbl>
          </a:graphicData>
        </a:graphic>
      </p:graphicFrame>
      <p:sp>
        <p:nvSpPr>
          <p:cNvPr id="169" name="Прямоугольник с двумя скругленными соседними углами 168">
            <a:extLst>
              <a:ext uri="{FF2B5EF4-FFF2-40B4-BE49-F238E27FC236}">
                <a16:creationId xmlns:a16="http://schemas.microsoft.com/office/drawing/2014/main" id="{F897C04D-CEE2-17C6-F237-1F00A70B84B5}"/>
              </a:ext>
            </a:extLst>
          </p:cNvPr>
          <p:cNvSpPr/>
          <p:nvPr/>
        </p:nvSpPr>
        <p:spPr>
          <a:xfrm rot="10800000">
            <a:off x="4747802" y="2995083"/>
            <a:ext cx="5039787" cy="799160"/>
          </a:xfrm>
          <a:prstGeom prst="round2SameRect">
            <a:avLst>
              <a:gd name="adj1" fmla="val 24151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0" name="Прямоугольник с двумя скругленными соседними углами 169">
            <a:extLst>
              <a:ext uri="{FF2B5EF4-FFF2-40B4-BE49-F238E27FC236}">
                <a16:creationId xmlns:a16="http://schemas.microsoft.com/office/drawing/2014/main" id="{DC2E1620-DE91-5C67-4848-76A8C0F3585E}"/>
              </a:ext>
            </a:extLst>
          </p:cNvPr>
          <p:cNvSpPr/>
          <p:nvPr/>
        </p:nvSpPr>
        <p:spPr>
          <a:xfrm rot="10800000">
            <a:off x="4747802" y="2660240"/>
            <a:ext cx="5039787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171" name="Таблица 170">
            <a:extLst>
              <a:ext uri="{FF2B5EF4-FFF2-40B4-BE49-F238E27FC236}">
                <a16:creationId xmlns:a16="http://schemas.microsoft.com/office/drawing/2014/main" id="{36FA36E3-8E46-3E0D-25EB-36B2026363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576546"/>
              </p:ext>
            </p:extLst>
          </p:nvPr>
        </p:nvGraphicFramePr>
        <p:xfrm>
          <a:off x="4747807" y="2658971"/>
          <a:ext cx="5039787" cy="11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3315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458501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ГАЗИФИКАЦИЯ</a:t>
                      </a:r>
                      <a:endParaRPr lang="ru-ID" sz="6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РД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675499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Газификация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</a:tbl>
          </a:graphicData>
        </a:graphic>
      </p:graphicFrame>
      <p:sp>
        <p:nvSpPr>
          <p:cNvPr id="172" name="Прямоугольник с двумя скругленными соседними углами 171">
            <a:extLst>
              <a:ext uri="{FF2B5EF4-FFF2-40B4-BE49-F238E27FC236}">
                <a16:creationId xmlns:a16="http://schemas.microsoft.com/office/drawing/2014/main" id="{86C7DE69-5420-E10B-FDA4-7D8752F83083}"/>
              </a:ext>
            </a:extLst>
          </p:cNvPr>
          <p:cNvSpPr/>
          <p:nvPr/>
        </p:nvSpPr>
        <p:spPr>
          <a:xfrm rot="10800000">
            <a:off x="4731606" y="4389746"/>
            <a:ext cx="5039787" cy="1918074"/>
          </a:xfrm>
          <a:prstGeom prst="round2SameRect">
            <a:avLst>
              <a:gd name="adj1" fmla="val 10014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3" name="Прямоугольник с двумя скругленными соседними углами 172">
            <a:extLst>
              <a:ext uri="{FF2B5EF4-FFF2-40B4-BE49-F238E27FC236}">
                <a16:creationId xmlns:a16="http://schemas.microsoft.com/office/drawing/2014/main" id="{A741AF0E-E552-A63F-EFCA-F318F8DF1D7F}"/>
              </a:ext>
            </a:extLst>
          </p:cNvPr>
          <p:cNvSpPr/>
          <p:nvPr/>
        </p:nvSpPr>
        <p:spPr>
          <a:xfrm rot="10800000">
            <a:off x="4731608" y="3917666"/>
            <a:ext cx="5039787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174" name="Таблица 173">
            <a:extLst>
              <a:ext uri="{FF2B5EF4-FFF2-40B4-BE49-F238E27FC236}">
                <a16:creationId xmlns:a16="http://schemas.microsoft.com/office/drawing/2014/main" id="{6FCB7D2B-23EB-C966-CC16-65D817DD3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402345"/>
              </p:ext>
            </p:extLst>
          </p:nvPr>
        </p:nvGraphicFramePr>
        <p:xfrm>
          <a:off x="4731613" y="3916397"/>
          <a:ext cx="5039787" cy="2391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3315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948824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469291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НАИМЕНОВАИЕ</a:t>
                      </a:r>
                      <a:endParaRPr lang="ru-ID" sz="6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РД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Теплоснабжения</a:t>
                      </a:r>
                      <a:endParaRPr lang="ru-ID" sz="7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r>
                        <a:rPr lang="ru-ID" sz="7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Водоснабжение</a:t>
                      </a:r>
                    </a:p>
                  </a:txBody>
                  <a:tcPr marL="144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078559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r>
                        <a:rPr lang="ru-ID" sz="7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Водоотведение</a:t>
                      </a:r>
                    </a:p>
                  </a:txBody>
                  <a:tcPr marL="144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8912894"/>
                  </a:ext>
                </a:extLst>
              </a:tr>
            </a:tbl>
          </a:graphicData>
        </a:graphic>
      </p:graphicFrame>
      <p:sp>
        <p:nvSpPr>
          <p:cNvPr id="177" name="TextBox 176">
            <a:extLst>
              <a:ext uri="{FF2B5EF4-FFF2-40B4-BE49-F238E27FC236}">
                <a16:creationId xmlns:a16="http://schemas.microsoft.com/office/drawing/2014/main" id="{DE2841E0-CED4-F92A-C7A0-37C6D569ACC3}"/>
              </a:ext>
            </a:extLst>
          </p:cNvPr>
          <p:cNvSpPr txBox="1"/>
          <p:nvPr/>
        </p:nvSpPr>
        <p:spPr>
          <a:xfrm>
            <a:off x="777436" y="1812805"/>
            <a:ext cx="88175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205/360  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56FF621-0CE3-EED7-DE74-7E1AA24C8A86}"/>
              </a:ext>
            </a:extLst>
          </p:cNvPr>
          <p:cNvSpPr txBox="1"/>
          <p:nvPr/>
        </p:nvSpPr>
        <p:spPr>
          <a:xfrm>
            <a:off x="1589514" y="1889749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</a:t>
            </a:r>
          </a:p>
        </p:txBody>
      </p:sp>
      <p:sp>
        <p:nvSpPr>
          <p:cNvPr id="181" name="Скругленный прямоугольник 180">
            <a:extLst>
              <a:ext uri="{FF2B5EF4-FFF2-40B4-BE49-F238E27FC236}">
                <a16:creationId xmlns:a16="http://schemas.microsoft.com/office/drawing/2014/main" id="{60EDBA0F-49DD-3E58-39A3-1039CB03D332}"/>
              </a:ext>
            </a:extLst>
          </p:cNvPr>
          <p:cNvSpPr/>
          <p:nvPr/>
        </p:nvSpPr>
        <p:spPr>
          <a:xfrm>
            <a:off x="764690" y="2239251"/>
            <a:ext cx="1706021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188,1 — средний балл по городам РД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7547331-87C6-583C-F2B3-87951F8587C2}"/>
              </a:ext>
            </a:extLst>
          </p:cNvPr>
          <p:cNvSpPr txBox="1"/>
          <p:nvPr/>
        </p:nvSpPr>
        <p:spPr>
          <a:xfrm>
            <a:off x="771269" y="3084063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45/60  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5A8436D-879B-A075-0AC7-70744B6D1D4F}"/>
              </a:ext>
            </a:extLst>
          </p:cNvPr>
          <p:cNvSpPr txBox="1"/>
          <p:nvPr/>
        </p:nvSpPr>
        <p:spPr>
          <a:xfrm>
            <a:off x="1372447" y="3152129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5D6028FC-B0B4-0EF6-32AE-E5AF1B96946A}"/>
              </a:ext>
            </a:extLst>
          </p:cNvPr>
          <p:cNvSpPr txBox="1"/>
          <p:nvPr/>
        </p:nvSpPr>
        <p:spPr>
          <a:xfrm>
            <a:off x="771269" y="3353192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жилье и прилегающие пространства 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BCB8891-149E-F558-A454-9A59865519F2}"/>
              </a:ext>
            </a:extLst>
          </p:cNvPr>
          <p:cNvSpPr txBox="1"/>
          <p:nvPr/>
        </p:nvSpPr>
        <p:spPr>
          <a:xfrm>
            <a:off x="2823334" y="1700161"/>
            <a:ext cx="119905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условно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комфортный климат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336ECF4B-F225-C078-029F-36234955F876}"/>
              </a:ext>
            </a:extLst>
          </p:cNvPr>
          <p:cNvSpPr txBox="1"/>
          <p:nvPr/>
        </p:nvSpPr>
        <p:spPr>
          <a:xfrm>
            <a:off x="771269" y="1037436"/>
            <a:ext cx="3638327" cy="1938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20"/>
              </a:lnSpc>
            </a:pPr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набрано больше половины от максимального количества баллов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20"/>
              </a:lnSpc>
            </a:pPr>
            <a:endParaRPr lang="ru-RU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20"/>
              </a:lnSpc>
            </a:pPr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набрано меньше половины от максимального количества баллов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Овал 199">
            <a:extLst>
              <a:ext uri="{FF2B5EF4-FFF2-40B4-BE49-F238E27FC236}">
                <a16:creationId xmlns:a16="http://schemas.microsoft.com/office/drawing/2014/main" id="{15D9CCFB-099B-E167-CF29-02692564828D}"/>
              </a:ext>
            </a:extLst>
          </p:cNvPr>
          <p:cNvSpPr/>
          <p:nvPr/>
        </p:nvSpPr>
        <p:spPr>
          <a:xfrm>
            <a:off x="642962" y="1025383"/>
            <a:ext cx="70348" cy="70348"/>
          </a:xfrm>
          <a:prstGeom prst="ellipse">
            <a:avLst/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02" name="Овал 201">
            <a:extLst>
              <a:ext uri="{FF2B5EF4-FFF2-40B4-BE49-F238E27FC236}">
                <a16:creationId xmlns:a16="http://schemas.microsoft.com/office/drawing/2014/main" id="{3EDA5452-0DA0-7C38-DEAA-8AB38AC5413E}"/>
              </a:ext>
            </a:extLst>
          </p:cNvPr>
          <p:cNvSpPr/>
          <p:nvPr/>
        </p:nvSpPr>
        <p:spPr>
          <a:xfrm>
            <a:off x="642962" y="1155152"/>
            <a:ext cx="70348" cy="70348"/>
          </a:xfrm>
          <a:prstGeom prst="ellipse">
            <a:avLst/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:a16="http://schemas.microsoft.com/office/drawing/2014/main" id="{C2E91F4A-34CD-9D5D-A847-4E399627CC02}"/>
              </a:ext>
            </a:extLst>
          </p:cNvPr>
          <p:cNvSpPr/>
          <p:nvPr/>
        </p:nvSpPr>
        <p:spPr>
          <a:xfrm flipH="1">
            <a:off x="2693806" y="2657877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99FF7127-A7D9-83DD-3190-7FF99DA60017}"/>
              </a:ext>
            </a:extLst>
          </p:cNvPr>
          <p:cNvSpPr txBox="1"/>
          <p:nvPr/>
        </p:nvSpPr>
        <p:spPr>
          <a:xfrm>
            <a:off x="2825265" y="3074091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39/60  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ECCDD3AF-7CAB-866E-239B-480DEDBF22EB}"/>
              </a:ext>
            </a:extLst>
          </p:cNvPr>
          <p:cNvSpPr txBox="1"/>
          <p:nvPr/>
        </p:nvSpPr>
        <p:spPr>
          <a:xfrm>
            <a:off x="3426443" y="3151035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E70D385-76D0-2BAA-441E-627CDCF8D567}"/>
              </a:ext>
            </a:extLst>
          </p:cNvPr>
          <p:cNvSpPr txBox="1"/>
          <p:nvPr/>
        </p:nvSpPr>
        <p:spPr>
          <a:xfrm>
            <a:off x="2825266" y="3352098"/>
            <a:ext cx="144565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улично-дорожная сеть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2E95505E-A56B-9D29-0F25-51D3BD9C1816}"/>
              </a:ext>
            </a:extLst>
          </p:cNvPr>
          <p:cNvSpPr txBox="1"/>
          <p:nvPr/>
        </p:nvSpPr>
        <p:spPr>
          <a:xfrm>
            <a:off x="763172" y="4330424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31/60</a:t>
            </a:r>
            <a:r>
              <a:rPr lang="ru-RU" sz="16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C46D27D4-C09B-4CCE-0358-C9809B03C61C}"/>
              </a:ext>
            </a:extLst>
          </p:cNvPr>
          <p:cNvSpPr txBox="1"/>
          <p:nvPr/>
        </p:nvSpPr>
        <p:spPr>
          <a:xfrm>
            <a:off x="1364350" y="4407368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2503DEC5-F616-3285-5430-C599627C9174}"/>
              </a:ext>
            </a:extLst>
          </p:cNvPr>
          <p:cNvSpPr txBox="1"/>
          <p:nvPr/>
        </p:nvSpPr>
        <p:spPr>
          <a:xfrm>
            <a:off x="763172" y="4608431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озелененные пространства 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6BA4C204-F5B4-6DCF-C1C6-65189FC54C76}"/>
              </a:ext>
            </a:extLst>
          </p:cNvPr>
          <p:cNvSpPr txBox="1"/>
          <p:nvPr/>
        </p:nvSpPr>
        <p:spPr>
          <a:xfrm>
            <a:off x="2817168" y="4329330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39/60  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0B7F32D4-9F89-1BB0-1AEF-8843B06802AE}"/>
              </a:ext>
            </a:extLst>
          </p:cNvPr>
          <p:cNvSpPr txBox="1"/>
          <p:nvPr/>
        </p:nvSpPr>
        <p:spPr>
          <a:xfrm>
            <a:off x="3418346" y="4406274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5794E043-40FD-ABBF-6B6A-38A2707394BB}"/>
              </a:ext>
            </a:extLst>
          </p:cNvPr>
          <p:cNvSpPr txBox="1"/>
          <p:nvPr/>
        </p:nvSpPr>
        <p:spPr>
          <a:xfrm>
            <a:off x="2817168" y="4607337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общегородское пространство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1E934D3A-02AB-2C7B-E5BC-1A164AD8BE93}"/>
              </a:ext>
            </a:extLst>
          </p:cNvPr>
          <p:cNvSpPr txBox="1"/>
          <p:nvPr/>
        </p:nvSpPr>
        <p:spPr>
          <a:xfrm>
            <a:off x="763170" y="5586576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29/60  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BA81EB67-8975-7F09-A526-6E12CAE670D8}"/>
              </a:ext>
            </a:extLst>
          </p:cNvPr>
          <p:cNvSpPr txBox="1"/>
          <p:nvPr/>
        </p:nvSpPr>
        <p:spPr>
          <a:xfrm>
            <a:off x="1364348" y="5663520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1D9B7A5A-EAA9-298F-696F-FC5A8E72A173}"/>
              </a:ext>
            </a:extLst>
          </p:cNvPr>
          <p:cNvSpPr txBox="1"/>
          <p:nvPr/>
        </p:nvSpPr>
        <p:spPr>
          <a:xfrm>
            <a:off x="763170" y="5864583"/>
            <a:ext cx="18098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социально-досуговая</a:t>
            </a:r>
            <a:r>
              <a:rPr lang="en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5669243B-9349-1132-386E-B82772AEBA35}"/>
              </a:ext>
            </a:extLst>
          </p:cNvPr>
          <p:cNvSpPr txBox="1"/>
          <p:nvPr/>
        </p:nvSpPr>
        <p:spPr>
          <a:xfrm>
            <a:off x="2817166" y="5585482"/>
            <a:ext cx="6778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22/60  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0904C898-EB14-A5D2-77BD-F577E68462A3}"/>
              </a:ext>
            </a:extLst>
          </p:cNvPr>
          <p:cNvSpPr txBox="1"/>
          <p:nvPr/>
        </p:nvSpPr>
        <p:spPr>
          <a:xfrm>
            <a:off x="3418344" y="566242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68269774-FD19-B04B-8F9B-EE2B9E51C027}"/>
              </a:ext>
            </a:extLst>
          </p:cNvPr>
          <p:cNvSpPr txBox="1"/>
          <p:nvPr/>
        </p:nvSpPr>
        <p:spPr>
          <a:xfrm>
            <a:off x="2817166" y="5863489"/>
            <a:ext cx="179452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общественно-деловая</a:t>
            </a:r>
            <a:r>
              <a:rPr lang="en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 </a:t>
            </a:r>
          </a:p>
        </p:txBody>
      </p:sp>
      <p:pic>
        <p:nvPicPr>
          <p:cNvPr id="243" name="Рисунок 242" descr="Облачно с прояснениями со сплошной заливкой">
            <a:extLst>
              <a:ext uri="{FF2B5EF4-FFF2-40B4-BE49-F238E27FC236}">
                <a16:creationId xmlns:a16="http://schemas.microsoft.com/office/drawing/2014/main" id="{E90CF940-2637-98EA-385D-7A1D916B81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35523" y="1501072"/>
            <a:ext cx="360000" cy="360000"/>
          </a:xfrm>
          <a:prstGeom prst="rect">
            <a:avLst/>
          </a:prstGeom>
        </p:spPr>
      </p:pic>
      <p:pic>
        <p:nvPicPr>
          <p:cNvPr id="247" name="Рисунок 246" descr="Дорога со сплошной заливкой">
            <a:extLst>
              <a:ext uri="{FF2B5EF4-FFF2-40B4-BE49-F238E27FC236}">
                <a16:creationId xmlns:a16="http://schemas.microsoft.com/office/drawing/2014/main" id="{314E387F-F4FA-9534-23C9-D88BE19F19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35523" y="2757415"/>
            <a:ext cx="360000" cy="360000"/>
          </a:xfrm>
          <a:prstGeom prst="rect">
            <a:avLst/>
          </a:prstGeom>
        </p:spPr>
      </p:pic>
      <p:pic>
        <p:nvPicPr>
          <p:cNvPr id="251" name="Рисунок 250" descr="Пейзаж холма со сплошной заливкой">
            <a:extLst>
              <a:ext uri="{FF2B5EF4-FFF2-40B4-BE49-F238E27FC236}">
                <a16:creationId xmlns:a16="http://schemas.microsoft.com/office/drawing/2014/main" id="{B9E585B0-3872-12F5-3CD8-F02DE3E3AC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110712" y="4013748"/>
            <a:ext cx="360000" cy="360000"/>
          </a:xfrm>
          <a:prstGeom prst="rect">
            <a:avLst/>
          </a:prstGeom>
        </p:spPr>
      </p:pic>
      <p:pic>
        <p:nvPicPr>
          <p:cNvPr id="255" name="Рисунок 254" descr="Руководство по настройке удаленной работы со сплошной заливкой">
            <a:extLst>
              <a:ext uri="{FF2B5EF4-FFF2-40B4-BE49-F238E27FC236}">
                <a16:creationId xmlns:a16="http://schemas.microsoft.com/office/drawing/2014/main" id="{9EE7AFE4-1BE3-F26B-1A91-744E1AD3EA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35523" y="5275557"/>
            <a:ext cx="360000" cy="3600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54506DD2-43F1-4C2B-B56E-01F83FEAB0E3}"/>
              </a:ext>
            </a:extLst>
          </p:cNvPr>
          <p:cNvSpPr txBox="1"/>
          <p:nvPr/>
        </p:nvSpPr>
        <p:spPr>
          <a:xfrm>
            <a:off x="627015" y="6590917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ГОРОДСКОГО ОКРУГА С ВНУТРИГОРОДСКИМ ДЕЛЕНИЕМ «ГОРОД МАХАЧКАЛА»</a:t>
            </a:r>
          </a:p>
        </p:txBody>
      </p:sp>
    </p:spTree>
    <p:extLst>
      <p:ext uri="{BB962C8B-B14F-4D97-AF65-F5344CB8AC3E}">
        <p14:creationId xmlns:p14="http://schemas.microsoft.com/office/powerpoint/2010/main" val="37954170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32078</TotalTime>
  <Words>4548</Words>
  <Application>Microsoft Office PowerPoint</Application>
  <PresentationFormat>Лист A4 (210x297 мм)</PresentationFormat>
  <Paragraphs>1347</Paragraphs>
  <Slides>51</Slides>
  <Notes>41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7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Admin</cp:lastModifiedBy>
  <cp:revision>734</cp:revision>
  <cp:lastPrinted>2024-09-06T12:58:33Z</cp:lastPrinted>
  <dcterms:created xsi:type="dcterms:W3CDTF">2023-11-22T14:19:10Z</dcterms:created>
  <dcterms:modified xsi:type="dcterms:W3CDTF">2024-10-17T07:45:56Z</dcterms:modified>
</cp:coreProperties>
</file>